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1"/>
  </p:sldMasterIdLst>
  <p:sldIdLst>
    <p:sldId id="259" r:id="rId2"/>
    <p:sldId id="289" r:id="rId3"/>
    <p:sldId id="282" r:id="rId4"/>
    <p:sldId id="281" r:id="rId5"/>
    <p:sldId id="279" r:id="rId6"/>
    <p:sldId id="274" r:id="rId7"/>
    <p:sldId id="277" r:id="rId8"/>
    <p:sldId id="296" r:id="rId9"/>
    <p:sldId id="297" r:id="rId10"/>
    <p:sldId id="298" r:id="rId11"/>
    <p:sldId id="299" r:id="rId12"/>
    <p:sldId id="27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DEA1B4-C7EF-4870-A267-4E9D9F8BC78A}" type="datetimeFigureOut">
              <a:rPr lang="en-US" smtClean="0"/>
              <a:t>5/15/2022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AAB2885B-B4EE-4F5F-90B9-6226926363C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5831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EA1B4-C7EF-4870-A267-4E9D9F8BC78A}" type="datetimeFigureOut">
              <a:rPr lang="en-US" smtClean="0"/>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2885B-B4EE-4F5F-90B9-6226926363C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07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EA1B4-C7EF-4870-A267-4E9D9F8BC78A}" type="datetimeFigureOut">
              <a:rPr lang="en-US" smtClean="0"/>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2885B-B4EE-4F5F-90B9-6226926363C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3809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EA1B4-C7EF-4870-A267-4E9D9F8BC78A}" type="datetimeFigureOut">
              <a:rPr lang="en-US" smtClean="0"/>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2885B-B4EE-4F5F-90B9-6226926363C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6808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DEA1B4-C7EF-4870-A267-4E9D9F8BC78A}" type="datetimeFigureOut">
              <a:rPr lang="en-US" smtClean="0"/>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2885B-B4EE-4F5F-90B9-6226926363C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289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DEA1B4-C7EF-4870-A267-4E9D9F8BC78A}" type="datetimeFigureOut">
              <a:rPr lang="en-US" smtClean="0"/>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2885B-B4EE-4F5F-90B9-6226926363C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189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DEA1B4-C7EF-4870-A267-4E9D9F8BC78A}" type="datetimeFigureOut">
              <a:rPr lang="en-US" smtClean="0"/>
              <a:t>5/15/2022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B2885B-B4EE-4F5F-90B9-6226926363C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338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DEA1B4-C7EF-4870-A267-4E9D9F8BC78A}" type="datetimeFigureOut">
              <a:rPr lang="en-US" smtClean="0"/>
              <a:t>5/15/2022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B2885B-B4EE-4F5F-90B9-6226926363C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626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DEA1B4-C7EF-4870-A267-4E9D9F8BC78A}" type="datetimeFigureOut">
              <a:rPr lang="en-US" smtClean="0"/>
              <a:t>5/15/2022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B2885B-B4EE-4F5F-90B9-6226926363C5}" type="slidenum">
              <a:rPr lang="en-US" smtClean="0"/>
              <a:t>‹#›</a:t>
            </a:fld>
            <a:endParaRPr lang="en-US"/>
          </a:p>
        </p:txBody>
      </p:sp>
    </p:spTree>
    <p:extLst>
      <p:ext uri="{BB962C8B-B14F-4D97-AF65-F5344CB8AC3E}">
        <p14:creationId xmlns:p14="http://schemas.microsoft.com/office/powerpoint/2010/main" val="2497631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DEA1B4-C7EF-4870-A267-4E9D9F8BC78A}" type="datetimeFigureOut">
              <a:rPr lang="en-US" smtClean="0"/>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2885B-B4EE-4F5F-90B9-6226926363C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072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3DEA1B4-C7EF-4870-A267-4E9D9F8BC78A}" type="datetimeFigureOut">
              <a:rPr lang="en-US" smtClean="0"/>
              <a:t>5/15/2022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AAB2885B-B4EE-4F5F-90B9-6226926363C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645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3DEA1B4-C7EF-4870-A267-4E9D9F8BC78A}" type="datetimeFigureOut">
              <a:rPr lang="en-US" smtClean="0"/>
              <a:t>5/15/2022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AB2885B-B4EE-4F5F-90B9-6226926363C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5643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kbase.eva.mpg.de/xwiki/bin/view/Departments/Archaeogenetics/" TargetMode="External"/><Relationship Id="rId7" Type="http://schemas.openxmlformats.org/officeDocument/2006/relationships/image" Target="../media/image3.bin"/><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eqanswers.com/" TargetMode="External"/><Relationship Id="rId5" Type="http://schemas.openxmlformats.org/officeDocument/2006/relationships/hyperlink" Target="https://www.biostars.org/" TargetMode="External"/><Relationship Id="rId4" Type="http://schemas.openxmlformats.org/officeDocument/2006/relationships/hyperlink" Target="https://www.evernote.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404DB71-C034-4BCB-BC4F-DECDE4A75711}"/>
              </a:ext>
            </a:extLst>
          </p:cNvPr>
          <p:cNvSpPr txBox="1"/>
          <p:nvPr/>
        </p:nvSpPr>
        <p:spPr>
          <a:xfrm>
            <a:off x="494951" y="407071"/>
            <a:ext cx="2625399" cy="923330"/>
          </a:xfrm>
          <a:prstGeom prst="rect">
            <a:avLst/>
          </a:prstGeom>
          <a:noFill/>
        </p:spPr>
        <p:txBody>
          <a:bodyPr wrap="none" rtlCol="0">
            <a:spAutoFit/>
          </a:bodyPr>
          <a:lstStyle/>
          <a:p>
            <a:r>
              <a:rPr lang="en-GB" dirty="0"/>
              <a:t>Session 2 DONE!</a:t>
            </a:r>
            <a:br>
              <a:rPr lang="en-GB" dirty="0"/>
            </a:br>
            <a:br>
              <a:rPr lang="en-GB" dirty="0"/>
            </a:br>
            <a:r>
              <a:rPr lang="en-GB" dirty="0"/>
              <a:t>Session 3: The Re-</a:t>
            </a:r>
            <a:r>
              <a:rPr lang="en-GB" dirty="0" err="1"/>
              <a:t>sesssion</a:t>
            </a:r>
            <a:endParaRPr lang="en-US" dirty="0"/>
          </a:p>
        </p:txBody>
      </p:sp>
      <p:pic>
        <p:nvPicPr>
          <p:cNvPr id="5" name="Picture 4">
            <a:extLst>
              <a:ext uri="{FF2B5EF4-FFF2-40B4-BE49-F238E27FC236}">
                <a16:creationId xmlns:a16="http://schemas.microsoft.com/office/drawing/2014/main" id="{F63C536F-252E-4F87-8523-2BD72CE9C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143" y="747320"/>
            <a:ext cx="7315200" cy="4876800"/>
          </a:xfrm>
          <a:prstGeom prst="rect">
            <a:avLst/>
          </a:prstGeom>
        </p:spPr>
      </p:pic>
      <p:pic>
        <p:nvPicPr>
          <p:cNvPr id="9" name="Picture 8">
            <a:extLst>
              <a:ext uri="{FF2B5EF4-FFF2-40B4-BE49-F238E27FC236}">
                <a16:creationId xmlns:a16="http://schemas.microsoft.com/office/drawing/2014/main" id="{70972FFA-9EAE-4119-88DD-0B76E823DBDE}"/>
              </a:ext>
            </a:extLst>
          </p:cNvPr>
          <p:cNvPicPr>
            <a:picLocks noChangeAspect="1"/>
          </p:cNvPicPr>
          <p:nvPr/>
        </p:nvPicPr>
        <p:blipFill rotWithShape="1">
          <a:blip r:embed="rId3">
            <a:extLst>
              <a:ext uri="{28A0092B-C50C-407E-A947-70E740481C1C}">
                <a14:useLocalDpi xmlns:a14="http://schemas.microsoft.com/office/drawing/2010/main" val="0"/>
              </a:ext>
            </a:extLst>
          </a:blip>
          <a:srcRect l="1046" t="1997" r="1060" b="1838"/>
          <a:stretch/>
        </p:blipFill>
        <p:spPr>
          <a:xfrm>
            <a:off x="3976379" y="472724"/>
            <a:ext cx="7720670" cy="5151396"/>
          </a:xfrm>
          <a:prstGeom prst="rect">
            <a:avLst/>
          </a:prstGeom>
        </p:spPr>
      </p:pic>
    </p:spTree>
    <p:extLst>
      <p:ext uri="{BB962C8B-B14F-4D97-AF65-F5344CB8AC3E}">
        <p14:creationId xmlns:p14="http://schemas.microsoft.com/office/powerpoint/2010/main" val="2722586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A7976B60-AF24-490C-9AAC-87B257A943E3}"/>
              </a:ext>
            </a:extLst>
          </p:cNvPr>
          <p:cNvSpPr>
            <a:spLocks noChangeArrowheads="1"/>
          </p:cNvSpPr>
          <p:nvPr/>
        </p:nvSpPr>
        <p:spPr bwMode="auto">
          <a:xfrm>
            <a:off x="448810" y="22367"/>
            <a:ext cx="1107644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chemeClr val="tx1"/>
                </a:solidFill>
                <a:effectLst/>
                <a:latin typeface="Arial" panose="020B0604020202020204" pitchFamily="34" charset="0"/>
              </a:rPr>
              <a:t>What is MALT?</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chemeClr val="tx1"/>
                </a:solidFill>
                <a:effectLst/>
                <a:latin typeface="Arial" panose="020B0604020202020204" pitchFamily="34" charset="0"/>
              </a:rPr>
              <a:t>This sorting of reads in hierarchies makes it very powerful as you can “filter” reads that are common among closely related organisms, and only look at unique reads instead of manually having to make these determinations. </a:t>
            </a:r>
            <a:br>
              <a:rPr kumimoji="0" lang="en-GB" altLang="en-US" sz="1800" b="0" i="0" u="none" strike="noStrike" cap="none" normalizeH="0" baseline="0" dirty="0">
                <a:ln>
                  <a:noFill/>
                </a:ln>
                <a:solidFill>
                  <a:schemeClr val="tx1"/>
                </a:solidFill>
                <a:effectLst/>
                <a:latin typeface="Arial" panose="020B0604020202020204" pitchFamily="34" charset="0"/>
              </a:rPr>
            </a:br>
            <a:br>
              <a:rPr kumimoji="0" lang="en-GB" altLang="en-US" sz="1800" b="0" i="0" u="none" strike="noStrike" cap="none" normalizeH="0" baseline="0" dirty="0">
                <a:ln>
                  <a:noFill/>
                </a:ln>
                <a:solidFill>
                  <a:schemeClr val="tx1"/>
                </a:solidFill>
                <a:effectLst/>
                <a:latin typeface="Arial" panose="020B0604020202020204" pitchFamily="34" charset="0"/>
              </a:rPr>
            </a:br>
            <a:r>
              <a:rPr kumimoji="0" lang="en-GB" altLang="en-US" sz="1800" b="0" i="0" u="none" strike="noStrike" cap="none" normalizeH="0" baseline="0" dirty="0">
                <a:ln>
                  <a:noFill/>
                </a:ln>
                <a:solidFill>
                  <a:schemeClr val="tx1"/>
                </a:solidFill>
                <a:effectLst/>
                <a:latin typeface="Arial" panose="020B0604020202020204" pitchFamily="34" charset="0"/>
              </a:rPr>
              <a:t>This allows for fast sorting of reads on a taxonomic level. </a:t>
            </a:r>
            <a:br>
              <a:rPr kumimoji="0" lang="en-GB" altLang="en-US" sz="1800" b="0" i="0" u="none" strike="noStrike" cap="none" normalizeH="0" baseline="0" dirty="0">
                <a:ln>
                  <a:noFill/>
                </a:ln>
                <a:solidFill>
                  <a:schemeClr val="tx1"/>
                </a:solidFill>
                <a:effectLst/>
                <a:latin typeface="Arial" panose="020B0604020202020204" pitchFamily="34" charset="0"/>
              </a:rPr>
            </a:br>
            <a:r>
              <a:rPr kumimoji="0" lang="en-GB" altLang="en-US" sz="1800" b="0" i="0" u="none" strike="noStrike" cap="none" normalizeH="0" baseline="0" dirty="0">
                <a:ln>
                  <a:noFill/>
                </a:ln>
                <a:solidFill>
                  <a:schemeClr val="tx1"/>
                </a:solidFill>
                <a:effectLst/>
                <a:latin typeface="Arial" panose="020B0604020202020204" pitchFamily="34" charset="0"/>
              </a:rPr>
              <a:t>The downside is that this all cost A LOT OF MEMORY, so we cannot do it on our home computers, and instead have to request the heaviest “nodes” in the cluster most of the time = bottleneck.</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grpSp>
        <p:nvGrpSpPr>
          <p:cNvPr id="6" name="Group 5">
            <a:extLst>
              <a:ext uri="{FF2B5EF4-FFF2-40B4-BE49-F238E27FC236}">
                <a16:creationId xmlns:a16="http://schemas.microsoft.com/office/drawing/2014/main" id="{F44E5B85-AB91-D5C1-E3B0-CFF7403445D0}"/>
              </a:ext>
            </a:extLst>
          </p:cNvPr>
          <p:cNvGrpSpPr/>
          <p:nvPr/>
        </p:nvGrpSpPr>
        <p:grpSpPr>
          <a:xfrm>
            <a:off x="225248" y="3165640"/>
            <a:ext cx="11966752" cy="3044773"/>
            <a:chOff x="-133766" y="3086100"/>
            <a:chExt cx="11966752" cy="3044773"/>
          </a:xfrm>
        </p:grpSpPr>
        <p:sp>
          <p:nvSpPr>
            <p:cNvPr id="7" name="Rectangle 6">
              <a:extLst>
                <a:ext uri="{FF2B5EF4-FFF2-40B4-BE49-F238E27FC236}">
                  <a16:creationId xmlns:a16="http://schemas.microsoft.com/office/drawing/2014/main" id="{3C05A151-42C5-3A80-3C61-5FFA86CC55B7}"/>
                </a:ext>
              </a:extLst>
            </p:cNvPr>
            <p:cNvSpPr/>
            <p:nvPr/>
          </p:nvSpPr>
          <p:spPr>
            <a:xfrm>
              <a:off x="212144" y="3086100"/>
              <a:ext cx="10760656" cy="291977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Magnetic Disk 7">
              <a:extLst>
                <a:ext uri="{FF2B5EF4-FFF2-40B4-BE49-F238E27FC236}">
                  <a16:creationId xmlns:a16="http://schemas.microsoft.com/office/drawing/2014/main" id="{5C6C7ABB-D425-D0EC-9A45-E0B348824D06}"/>
                </a:ext>
              </a:extLst>
            </p:cNvPr>
            <p:cNvSpPr/>
            <p:nvPr/>
          </p:nvSpPr>
          <p:spPr>
            <a:xfrm>
              <a:off x="802418" y="3610761"/>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378C7BF3-756F-3AE0-01F7-5C1D98345A15}"/>
                </a:ext>
              </a:extLst>
            </p:cNvPr>
            <p:cNvSpPr/>
            <p:nvPr/>
          </p:nvSpPr>
          <p:spPr>
            <a:xfrm>
              <a:off x="802418" y="3409458"/>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Magnetic Disk 9">
              <a:extLst>
                <a:ext uri="{FF2B5EF4-FFF2-40B4-BE49-F238E27FC236}">
                  <a16:creationId xmlns:a16="http://schemas.microsoft.com/office/drawing/2014/main" id="{81DB9527-9C05-1339-37B0-FAAA2DE4F336}"/>
                </a:ext>
              </a:extLst>
            </p:cNvPr>
            <p:cNvSpPr/>
            <p:nvPr/>
          </p:nvSpPr>
          <p:spPr>
            <a:xfrm>
              <a:off x="802418" y="3208154"/>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7CDABCC-B274-3305-1EED-74BF39051405}"/>
                </a:ext>
              </a:extLst>
            </p:cNvPr>
            <p:cNvSpPr txBox="1"/>
            <p:nvPr/>
          </p:nvSpPr>
          <p:spPr>
            <a:xfrm>
              <a:off x="66779" y="3868860"/>
              <a:ext cx="1850751" cy="641745"/>
            </a:xfrm>
            <a:prstGeom prst="rect">
              <a:avLst/>
            </a:prstGeom>
            <a:noFill/>
          </p:spPr>
          <p:txBody>
            <a:bodyPr wrap="none" rtlCol="0">
              <a:spAutoFit/>
            </a:bodyPr>
            <a:lstStyle/>
            <a:p>
              <a:pPr algn="ctr"/>
              <a:r>
                <a:rPr lang="en-US" sz="1200" b="1" dirty="0"/>
                <a:t>/</a:t>
              </a:r>
              <a:r>
                <a:rPr lang="en-US" sz="1200" b="1" dirty="0" err="1"/>
                <a:t>mnt</a:t>
              </a:r>
              <a:r>
                <a:rPr lang="en-US" sz="1200" b="1" dirty="0"/>
                <a:t>/</a:t>
              </a:r>
              <a:r>
                <a:rPr lang="en-US" sz="1200" b="1" dirty="0" err="1"/>
                <a:t>archgen</a:t>
              </a:r>
              <a:r>
                <a:rPr lang="en-US" sz="1200" b="1" dirty="0"/>
                <a:t>/</a:t>
              </a:r>
            </a:p>
            <a:p>
              <a:pPr algn="ctr"/>
              <a:r>
                <a:rPr lang="en-US" sz="1000" b="1" dirty="0"/>
                <a:t>Permanent storage</a:t>
              </a:r>
            </a:p>
          </p:txBody>
        </p:sp>
        <p:grpSp>
          <p:nvGrpSpPr>
            <p:cNvPr id="12" name="Group 11">
              <a:extLst>
                <a:ext uri="{FF2B5EF4-FFF2-40B4-BE49-F238E27FC236}">
                  <a16:creationId xmlns:a16="http://schemas.microsoft.com/office/drawing/2014/main" id="{87CB57D0-C69C-B585-E0DC-C5CF57F3C356}"/>
                </a:ext>
              </a:extLst>
            </p:cNvPr>
            <p:cNvGrpSpPr/>
            <p:nvPr/>
          </p:nvGrpSpPr>
          <p:grpSpPr>
            <a:xfrm>
              <a:off x="1862740" y="3339473"/>
              <a:ext cx="2162472" cy="2639006"/>
              <a:chOff x="5343906" y="4315949"/>
              <a:chExt cx="1451948" cy="1771907"/>
            </a:xfrm>
          </p:grpSpPr>
          <p:sp>
            <p:nvSpPr>
              <p:cNvPr id="127" name="TextBox 126">
                <a:extLst>
                  <a:ext uri="{FF2B5EF4-FFF2-40B4-BE49-F238E27FC236}">
                    <a16:creationId xmlns:a16="http://schemas.microsoft.com/office/drawing/2014/main" id="{1220E9EB-E22D-1FA9-64DB-952726D7AF93}"/>
                  </a:ext>
                </a:extLst>
              </p:cNvPr>
              <p:cNvSpPr txBox="1"/>
              <p:nvPr/>
            </p:nvSpPr>
            <p:spPr>
              <a:xfrm>
                <a:off x="5619276" y="5626191"/>
                <a:ext cx="901209" cy="461665"/>
              </a:xfrm>
              <a:prstGeom prst="rect">
                <a:avLst/>
              </a:prstGeom>
              <a:noFill/>
            </p:spPr>
            <p:txBody>
              <a:bodyPr wrap="none" rtlCol="0">
                <a:spAutoFit/>
              </a:bodyPr>
              <a:lstStyle/>
              <a:p>
                <a:pPr algn="ctr"/>
                <a:r>
                  <a:rPr lang="en-US" sz="1200" b="1" dirty="0"/>
                  <a:t>bio01-97</a:t>
                </a:r>
              </a:p>
              <a:p>
                <a:pPr algn="ctr"/>
                <a:r>
                  <a:rPr lang="en-US" sz="1200" b="1" dirty="0"/>
                  <a:t>8CPU 15Gb</a:t>
                </a:r>
              </a:p>
            </p:txBody>
          </p:sp>
          <p:grpSp>
            <p:nvGrpSpPr>
              <p:cNvPr id="128" name="Group 127">
                <a:extLst>
                  <a:ext uri="{FF2B5EF4-FFF2-40B4-BE49-F238E27FC236}">
                    <a16:creationId xmlns:a16="http://schemas.microsoft.com/office/drawing/2014/main" id="{C1880236-B5B9-3FFB-2163-F50EFDD2395A}"/>
                  </a:ext>
                </a:extLst>
              </p:cNvPr>
              <p:cNvGrpSpPr/>
              <p:nvPr/>
            </p:nvGrpSpPr>
            <p:grpSpPr>
              <a:xfrm>
                <a:off x="5343906" y="4315949"/>
                <a:ext cx="1451948" cy="101600"/>
                <a:chOff x="5441409" y="2111121"/>
                <a:chExt cx="1451948" cy="101600"/>
              </a:xfrm>
            </p:grpSpPr>
            <p:sp>
              <p:nvSpPr>
                <p:cNvPr id="228" name="Rectangle 227">
                  <a:extLst>
                    <a:ext uri="{FF2B5EF4-FFF2-40B4-BE49-F238E27FC236}">
                      <a16:creationId xmlns:a16="http://schemas.microsoft.com/office/drawing/2014/main" id="{0AFA460A-1A9F-F4D5-7000-3C98624CBCFC}"/>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442F6F99-037E-327E-1A44-D5FFC478F56C}"/>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77B0250F-9A5E-7B64-7B93-6CEB02DFE35E}"/>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26418A5D-25DE-81DA-CE14-AC52423A3CA6}"/>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651A36EB-FA1B-1462-1EFE-B68EEA244214}"/>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CC29C50A-ACEE-794B-B903-4122FDE0791C}"/>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43D5EF02-98AA-C06C-5580-ACEC430DCA5E}"/>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BC14DB22-7342-AA79-0CC4-ED27C03E9A9A}"/>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Rectangle 235">
                  <a:extLst>
                    <a:ext uri="{FF2B5EF4-FFF2-40B4-BE49-F238E27FC236}">
                      <a16:creationId xmlns:a16="http://schemas.microsoft.com/office/drawing/2014/main" id="{EC768F0A-4E66-3007-CF9F-7CCD1E2A742B}"/>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236">
                  <a:extLst>
                    <a:ext uri="{FF2B5EF4-FFF2-40B4-BE49-F238E27FC236}">
                      <a16:creationId xmlns:a16="http://schemas.microsoft.com/office/drawing/2014/main" id="{10868F50-2F61-6B9D-D302-E5A051A60A2F}"/>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9" name="Group 128">
                <a:extLst>
                  <a:ext uri="{FF2B5EF4-FFF2-40B4-BE49-F238E27FC236}">
                    <a16:creationId xmlns:a16="http://schemas.microsoft.com/office/drawing/2014/main" id="{D86CF9C6-14FB-98B2-1AB4-E1FC6CB50601}"/>
                  </a:ext>
                </a:extLst>
              </p:cNvPr>
              <p:cNvGrpSpPr/>
              <p:nvPr/>
            </p:nvGrpSpPr>
            <p:grpSpPr>
              <a:xfrm>
                <a:off x="5343906" y="4586883"/>
                <a:ext cx="1451948" cy="101600"/>
                <a:chOff x="5441409" y="2111121"/>
                <a:chExt cx="1451948" cy="101600"/>
              </a:xfrm>
            </p:grpSpPr>
            <p:sp>
              <p:nvSpPr>
                <p:cNvPr id="218" name="Rectangle 217">
                  <a:extLst>
                    <a:ext uri="{FF2B5EF4-FFF2-40B4-BE49-F238E27FC236}">
                      <a16:creationId xmlns:a16="http://schemas.microsoft.com/office/drawing/2014/main" id="{C988EFA5-0D7C-22B4-3F97-EECCAA4A1AA3}"/>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FB85647E-1856-8FFD-E903-563AC95E696D}"/>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04C427D6-BAA3-7AEA-D496-1CCCB2F216FF}"/>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61A38164-D981-B2DE-7BF8-1BA2D39436DF}"/>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28C2D116-9EC9-15BB-5211-5BCE0C8B7539}"/>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667C4ED7-2633-D2FC-876E-C62A6074F2E3}"/>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DD1D65D3-739C-2773-E68B-C1812CC22F7F}"/>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C8F8C5C7-4B57-7C9C-2963-572A5B8ADA48}"/>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9C470047-52FD-3254-C2A2-8BEF0C2DFC35}"/>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0CC78C8C-7095-B101-905A-88A4469A2925}"/>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a:extLst>
                  <a:ext uri="{FF2B5EF4-FFF2-40B4-BE49-F238E27FC236}">
                    <a16:creationId xmlns:a16="http://schemas.microsoft.com/office/drawing/2014/main" id="{C856B7DD-4D1D-71BB-C368-8DA7875CF449}"/>
                  </a:ext>
                </a:extLst>
              </p:cNvPr>
              <p:cNvGrpSpPr/>
              <p:nvPr/>
            </p:nvGrpSpPr>
            <p:grpSpPr>
              <a:xfrm>
                <a:off x="5343906" y="4451416"/>
                <a:ext cx="1451948" cy="101600"/>
                <a:chOff x="5441409" y="2111121"/>
                <a:chExt cx="1451948" cy="101600"/>
              </a:xfrm>
            </p:grpSpPr>
            <p:sp>
              <p:nvSpPr>
                <p:cNvPr id="208" name="Rectangle 207">
                  <a:extLst>
                    <a:ext uri="{FF2B5EF4-FFF2-40B4-BE49-F238E27FC236}">
                      <a16:creationId xmlns:a16="http://schemas.microsoft.com/office/drawing/2014/main" id="{AE6D0787-4F7C-6028-4549-871A5E4EDC20}"/>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62E6A30F-8C35-99DB-2ECA-E508E70527AF}"/>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7982B03C-8823-F689-699B-F7354E3D0ABE}"/>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0D71B06D-C61B-E0CB-33F3-76AB72C49485}"/>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FBE0D047-BB51-5022-236B-18FB8A9D3969}"/>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EEF237CD-76CD-009F-61A6-445E6CC7DA14}"/>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0076D090-CC50-4E25-6229-621DFC91FF2E}"/>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3A759DE2-37F9-8637-ABF6-D2F2CED1B2D9}"/>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1BE0CD46-D788-5D06-3741-9275AB792486}"/>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105A9E02-3723-610F-8954-AB46C69D8AAB}"/>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1" name="Group 130">
                <a:extLst>
                  <a:ext uri="{FF2B5EF4-FFF2-40B4-BE49-F238E27FC236}">
                    <a16:creationId xmlns:a16="http://schemas.microsoft.com/office/drawing/2014/main" id="{D6BF6E64-28E8-45C1-EDC7-520182E37B77}"/>
                  </a:ext>
                </a:extLst>
              </p:cNvPr>
              <p:cNvGrpSpPr/>
              <p:nvPr/>
            </p:nvGrpSpPr>
            <p:grpSpPr>
              <a:xfrm>
                <a:off x="5343906" y="4722350"/>
                <a:ext cx="1451948" cy="101600"/>
                <a:chOff x="5441409" y="2111121"/>
                <a:chExt cx="1451948" cy="101600"/>
              </a:xfrm>
            </p:grpSpPr>
            <p:sp>
              <p:nvSpPr>
                <p:cNvPr id="198" name="Rectangle 197">
                  <a:extLst>
                    <a:ext uri="{FF2B5EF4-FFF2-40B4-BE49-F238E27FC236}">
                      <a16:creationId xmlns:a16="http://schemas.microsoft.com/office/drawing/2014/main" id="{4C148151-2FE8-A118-B509-551F5B053AED}"/>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D7AF3268-6E63-CC6C-1A83-8D3C1E3B5E7E}"/>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25A05088-0AB3-FF0D-E72E-2BE5F4A3D0E7}"/>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C9284769-D843-2AF9-8AB7-B4CE93737D2F}"/>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B0E1A042-5295-82D0-60F6-D813B60F195F}"/>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850E8EE1-6F02-0004-AD3E-3074FD9387AE}"/>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C2A5F4ED-66E8-891C-33FF-EF82903D8818}"/>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E2355FFB-56D3-1A9E-40F4-E9A81D2A447A}"/>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D75F796C-E9D2-0DAB-F8B9-ACA9D11E054E}"/>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CF3ED553-AC8D-4EA8-27D4-6F5E8B7EF418}"/>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id="{3C446E22-D985-F8CF-528A-B7CEA59346F3}"/>
                  </a:ext>
                </a:extLst>
              </p:cNvPr>
              <p:cNvGrpSpPr/>
              <p:nvPr/>
            </p:nvGrpSpPr>
            <p:grpSpPr>
              <a:xfrm>
                <a:off x="5343906" y="4857817"/>
                <a:ext cx="1451948" cy="101600"/>
                <a:chOff x="5441409" y="2111121"/>
                <a:chExt cx="1451948" cy="101600"/>
              </a:xfrm>
            </p:grpSpPr>
            <p:sp>
              <p:nvSpPr>
                <p:cNvPr id="188" name="Rectangle 187">
                  <a:extLst>
                    <a:ext uri="{FF2B5EF4-FFF2-40B4-BE49-F238E27FC236}">
                      <a16:creationId xmlns:a16="http://schemas.microsoft.com/office/drawing/2014/main" id="{5DE741A3-43AB-BAD1-4FB1-F3E61FFC4FE0}"/>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85C6F7A8-7D77-359C-EBD6-1778F7941DFB}"/>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01ED8C07-8D5F-52B8-A2F1-EAD547C42184}"/>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74EC0ED3-57EE-8EE4-EE10-CE13E5CEC5BF}"/>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319DEFFB-73C7-BA7A-FAF9-ADACA50A19F9}"/>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5EBBCA49-5728-8C01-B722-26C1D2639F75}"/>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4602A191-CF04-0D8D-9740-4A6B75E72F4C}"/>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59B0BABF-5D24-CEBC-2E4D-3912E0B5C436}"/>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120A944C-56D9-A020-554C-7A68F240FB21}"/>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2F9F796E-A369-3069-8159-70D8A6B540AA}"/>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 name="Group 132">
                <a:extLst>
                  <a:ext uri="{FF2B5EF4-FFF2-40B4-BE49-F238E27FC236}">
                    <a16:creationId xmlns:a16="http://schemas.microsoft.com/office/drawing/2014/main" id="{A768D78A-9D25-4630-6674-05D29EDA49CF}"/>
                  </a:ext>
                </a:extLst>
              </p:cNvPr>
              <p:cNvGrpSpPr/>
              <p:nvPr/>
            </p:nvGrpSpPr>
            <p:grpSpPr>
              <a:xfrm>
                <a:off x="5343906" y="4993284"/>
                <a:ext cx="1451948" cy="101600"/>
                <a:chOff x="5441409" y="2111121"/>
                <a:chExt cx="1451948" cy="101600"/>
              </a:xfrm>
            </p:grpSpPr>
            <p:sp>
              <p:nvSpPr>
                <p:cNvPr id="178" name="Rectangle 177">
                  <a:extLst>
                    <a:ext uri="{FF2B5EF4-FFF2-40B4-BE49-F238E27FC236}">
                      <a16:creationId xmlns:a16="http://schemas.microsoft.com/office/drawing/2014/main" id="{C1F258D6-F255-8F65-9DA2-2EF07FB80BA9}"/>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49D06B7E-249A-494B-8F8F-B322DA5A34B2}"/>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5B7BAC10-488F-9069-8272-D4D8D8A7CED1}"/>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77A54870-A135-F836-8280-EA5187EF8003}"/>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794D94DE-7CEE-486F-5F30-7AC206367531}"/>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5DBB5426-7648-6E72-9E02-2ACF66FC01FC}"/>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2845E8FB-8373-0F48-9480-A317695B989F}"/>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1724C832-80BD-DDB3-BE9F-00FF4FC99F54}"/>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94A41393-4ACD-24C0-1892-6B19E53D59C4}"/>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A737C67C-DF88-FAB5-F88E-D98C82AA75D0}"/>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a:extLst>
                  <a:ext uri="{FF2B5EF4-FFF2-40B4-BE49-F238E27FC236}">
                    <a16:creationId xmlns:a16="http://schemas.microsoft.com/office/drawing/2014/main" id="{8DE4F519-E4F3-DFBA-2068-D8C69829EFDA}"/>
                  </a:ext>
                </a:extLst>
              </p:cNvPr>
              <p:cNvGrpSpPr/>
              <p:nvPr/>
            </p:nvGrpSpPr>
            <p:grpSpPr>
              <a:xfrm>
                <a:off x="5343906" y="5128751"/>
                <a:ext cx="1451948" cy="101600"/>
                <a:chOff x="5441409" y="2111121"/>
                <a:chExt cx="1451948" cy="101600"/>
              </a:xfrm>
            </p:grpSpPr>
            <p:sp>
              <p:nvSpPr>
                <p:cNvPr id="168" name="Rectangle 167">
                  <a:extLst>
                    <a:ext uri="{FF2B5EF4-FFF2-40B4-BE49-F238E27FC236}">
                      <a16:creationId xmlns:a16="http://schemas.microsoft.com/office/drawing/2014/main" id="{1B838C5D-7AAB-2325-4169-3D0ED03FBD19}"/>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6386F1E5-4D19-1AFC-E7BB-D30FB06AA48C}"/>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3EB1DFFB-0657-C373-382E-1F8D1ECF91B9}"/>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7456FDD3-6B81-3F8B-70FE-25648E435E07}"/>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2466184A-B742-7A97-CA88-C087C8390330}"/>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23E3E806-E79F-13C3-44D3-598420F1B600}"/>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CD7A67C3-BC1F-0319-0F69-8967E45DC34D}"/>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2150C7F1-F80A-2177-F3DA-3EF26916AB72}"/>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3B9B42BD-083B-F9D2-83F2-7EDF63E12E86}"/>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DBBE1DA7-9ADD-2640-194A-B355F55F22AF}"/>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5" name="Group 134">
                <a:extLst>
                  <a:ext uri="{FF2B5EF4-FFF2-40B4-BE49-F238E27FC236}">
                    <a16:creationId xmlns:a16="http://schemas.microsoft.com/office/drawing/2014/main" id="{DBBD68F8-4111-9AF8-4468-68CAD775F79B}"/>
                  </a:ext>
                </a:extLst>
              </p:cNvPr>
              <p:cNvGrpSpPr/>
              <p:nvPr/>
            </p:nvGrpSpPr>
            <p:grpSpPr>
              <a:xfrm>
                <a:off x="5343906" y="5264218"/>
                <a:ext cx="1451948" cy="101600"/>
                <a:chOff x="5441409" y="2111121"/>
                <a:chExt cx="1451948" cy="101600"/>
              </a:xfrm>
            </p:grpSpPr>
            <p:sp>
              <p:nvSpPr>
                <p:cNvPr id="158" name="Rectangle 157">
                  <a:extLst>
                    <a:ext uri="{FF2B5EF4-FFF2-40B4-BE49-F238E27FC236}">
                      <a16:creationId xmlns:a16="http://schemas.microsoft.com/office/drawing/2014/main" id="{4E6B344D-9187-A427-4474-1CAD8DDFF3F6}"/>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2D60444D-EAAA-10AE-6F3C-4C3B50B803F5}"/>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0AC2E424-1F1E-4536-98D6-4F412C593358}"/>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8C132DCF-D7BE-FD49-3C0F-FF4770B1528E}"/>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7DF40114-C5E4-E5DD-0B79-45B40DC8A46E}"/>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B58E5CB2-9979-FEE8-EB90-E4C8CDD56AB6}"/>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B3E707E3-F0E2-2F63-9132-40F90E5AB55D}"/>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53528432-40B4-630E-4C99-2FFEE9E2D1C1}"/>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06F377C6-39A5-87D8-E766-B5C2B88F2D78}"/>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D3DCBDB3-1E8A-2125-CAE5-D0DFC6BBFCBD}"/>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4906F85-F269-E425-0E3D-C56F4DAE2F3C}"/>
                  </a:ext>
                </a:extLst>
              </p:cNvPr>
              <p:cNvGrpSpPr/>
              <p:nvPr/>
            </p:nvGrpSpPr>
            <p:grpSpPr>
              <a:xfrm>
                <a:off x="5343906" y="5399685"/>
                <a:ext cx="1451948" cy="101600"/>
                <a:chOff x="5441409" y="2111121"/>
                <a:chExt cx="1451948" cy="101600"/>
              </a:xfrm>
            </p:grpSpPr>
            <p:sp>
              <p:nvSpPr>
                <p:cNvPr id="148" name="Rectangle 147">
                  <a:extLst>
                    <a:ext uri="{FF2B5EF4-FFF2-40B4-BE49-F238E27FC236}">
                      <a16:creationId xmlns:a16="http://schemas.microsoft.com/office/drawing/2014/main" id="{43E4DD5B-2242-9C09-EC90-05144D8B1CD2}"/>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F578B5C5-287A-20CA-0C74-4008F9C5A393}"/>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CB1AA753-C412-F4C9-3764-E14456CE551F}"/>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E4115364-3D82-D3F8-2F39-91EB90BB8957}"/>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490C72C7-E1DC-7E07-B806-7B9B5E3D97A1}"/>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F9FC2E2-8FF5-382E-D493-F7E86615E1AD}"/>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E5AFA4E6-F0C7-E261-8E64-BFE20666B5CB}"/>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F55D5EB3-5B13-B73E-39A1-BC6BDFBF5070}"/>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5B0968D5-4ABF-4112-4ACD-43ADAB56FAB5}"/>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D61DFA8C-902D-3342-5F68-9C0DFADC6F8C}"/>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3E8FC550-5EFA-335E-5B5F-9EC952766748}"/>
                  </a:ext>
                </a:extLst>
              </p:cNvPr>
              <p:cNvGrpSpPr/>
              <p:nvPr/>
            </p:nvGrpSpPr>
            <p:grpSpPr>
              <a:xfrm>
                <a:off x="5343906" y="5535149"/>
                <a:ext cx="1451948" cy="101600"/>
                <a:chOff x="5441409" y="2111121"/>
                <a:chExt cx="1451948" cy="101600"/>
              </a:xfrm>
              <a:solidFill>
                <a:schemeClr val="bg2">
                  <a:lumMod val="50000"/>
                </a:schemeClr>
              </a:solidFill>
            </p:grpSpPr>
            <p:sp>
              <p:nvSpPr>
                <p:cNvPr id="138" name="Rectangle 137">
                  <a:extLst>
                    <a:ext uri="{FF2B5EF4-FFF2-40B4-BE49-F238E27FC236}">
                      <a16:creationId xmlns:a16="http://schemas.microsoft.com/office/drawing/2014/main" id="{5A74A53A-389B-106F-6E1D-BDF12CA1E575}"/>
                    </a:ext>
                  </a:extLst>
                </p:cNvPr>
                <p:cNvSpPr/>
                <p:nvPr/>
              </p:nvSpPr>
              <p:spPr>
                <a:xfrm>
                  <a:off x="5441409"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6BDC8C3-D88C-A685-FCCA-703392AB729F}"/>
                    </a:ext>
                  </a:extLst>
                </p:cNvPr>
                <p:cNvSpPr/>
                <p:nvPr/>
              </p:nvSpPr>
              <p:spPr>
                <a:xfrm>
                  <a:off x="5591448"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77E868B0-3B3C-9D5A-A50D-E2085ED38349}"/>
                    </a:ext>
                  </a:extLst>
                </p:cNvPr>
                <p:cNvSpPr/>
                <p:nvPr/>
              </p:nvSpPr>
              <p:spPr>
                <a:xfrm>
                  <a:off x="5741487"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ECD4B37-6E2A-CC3B-7473-9EEC634CD2F7}"/>
                    </a:ext>
                  </a:extLst>
                </p:cNvPr>
                <p:cNvSpPr/>
                <p:nvPr/>
              </p:nvSpPr>
              <p:spPr>
                <a:xfrm>
                  <a:off x="5891526"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97CECA88-AE08-2F26-0924-2762A5FE0555}"/>
                    </a:ext>
                  </a:extLst>
                </p:cNvPr>
                <p:cNvSpPr/>
                <p:nvPr/>
              </p:nvSpPr>
              <p:spPr>
                <a:xfrm>
                  <a:off x="6041565"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460A9A84-0D82-B440-72AD-03C90949A534}"/>
                    </a:ext>
                  </a:extLst>
                </p:cNvPr>
                <p:cNvSpPr/>
                <p:nvPr/>
              </p:nvSpPr>
              <p:spPr>
                <a:xfrm>
                  <a:off x="6191604"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E709AE13-C37D-3229-11FA-054BA057B31A}"/>
                    </a:ext>
                  </a:extLst>
                </p:cNvPr>
                <p:cNvSpPr/>
                <p:nvPr/>
              </p:nvSpPr>
              <p:spPr>
                <a:xfrm>
                  <a:off x="6341643"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6F8ACCC8-A9E6-84DC-9C6C-FE7CD0B21E5E}"/>
                    </a:ext>
                  </a:extLst>
                </p:cNvPr>
                <p:cNvSpPr/>
                <p:nvPr/>
              </p:nvSpPr>
              <p:spPr>
                <a:xfrm>
                  <a:off x="6491682"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4E83C379-D49A-1EFB-753F-A04DB5CDD01B}"/>
                    </a:ext>
                  </a:extLst>
                </p:cNvPr>
                <p:cNvSpPr/>
                <p:nvPr/>
              </p:nvSpPr>
              <p:spPr>
                <a:xfrm>
                  <a:off x="6641721"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EC5DD637-D0AC-9902-E337-660AD061C00B}"/>
                    </a:ext>
                  </a:extLst>
                </p:cNvPr>
                <p:cNvSpPr/>
                <p:nvPr/>
              </p:nvSpPr>
              <p:spPr>
                <a:xfrm>
                  <a:off x="6791757"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 name="Group 12">
              <a:extLst>
                <a:ext uri="{FF2B5EF4-FFF2-40B4-BE49-F238E27FC236}">
                  <a16:creationId xmlns:a16="http://schemas.microsoft.com/office/drawing/2014/main" id="{547B144A-A635-6CA4-B24B-FA715660F35F}"/>
                </a:ext>
              </a:extLst>
            </p:cNvPr>
            <p:cNvGrpSpPr/>
            <p:nvPr/>
          </p:nvGrpSpPr>
          <p:grpSpPr>
            <a:xfrm>
              <a:off x="5618266" y="3339474"/>
              <a:ext cx="1609617" cy="2244383"/>
              <a:chOff x="7099254" y="4314560"/>
              <a:chExt cx="1080745" cy="1506945"/>
            </a:xfrm>
          </p:grpSpPr>
          <p:sp>
            <p:nvSpPr>
              <p:cNvPr id="91" name="Rectangle 90">
                <a:extLst>
                  <a:ext uri="{FF2B5EF4-FFF2-40B4-BE49-F238E27FC236}">
                    <a16:creationId xmlns:a16="http://schemas.microsoft.com/office/drawing/2014/main" id="{9F163D24-670F-F8B1-409A-A09A176890E9}"/>
                  </a:ext>
                </a:extLst>
              </p:cNvPr>
              <p:cNvSpPr/>
              <p:nvPr/>
            </p:nvSpPr>
            <p:spPr>
              <a:xfrm>
                <a:off x="7286526" y="43145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1B2D010-5161-FE8A-10AC-0E30552CA62E}"/>
                  </a:ext>
                </a:extLst>
              </p:cNvPr>
              <p:cNvSpPr/>
              <p:nvPr/>
            </p:nvSpPr>
            <p:spPr>
              <a:xfrm>
                <a:off x="7437676" y="43145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CC16B57-F32F-53AE-BA07-39C528B0223E}"/>
                  </a:ext>
                </a:extLst>
              </p:cNvPr>
              <p:cNvSpPr/>
              <p:nvPr/>
            </p:nvSpPr>
            <p:spPr>
              <a:xfrm>
                <a:off x="7588826" y="43145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C86A2C4F-EE36-BFEC-A367-8ED544D0C42F}"/>
                  </a:ext>
                </a:extLst>
              </p:cNvPr>
              <p:cNvSpPr/>
              <p:nvPr/>
            </p:nvSpPr>
            <p:spPr>
              <a:xfrm>
                <a:off x="7739976" y="43145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2C28BDD0-D9F5-8F49-7074-2899F34B95E0}"/>
                  </a:ext>
                </a:extLst>
              </p:cNvPr>
              <p:cNvSpPr/>
              <p:nvPr/>
            </p:nvSpPr>
            <p:spPr>
              <a:xfrm>
                <a:off x="7891126" y="43145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DC20A10-CB2B-8880-BDDE-C37EDA3CED69}"/>
                  </a:ext>
                </a:extLst>
              </p:cNvPr>
              <p:cNvSpPr/>
              <p:nvPr/>
            </p:nvSpPr>
            <p:spPr>
              <a:xfrm>
                <a:off x="7286526" y="44669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19424C28-E3D5-95E0-B698-87C5BF3204EC}"/>
                  </a:ext>
                </a:extLst>
              </p:cNvPr>
              <p:cNvSpPr/>
              <p:nvPr/>
            </p:nvSpPr>
            <p:spPr>
              <a:xfrm>
                <a:off x="7437676" y="44669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AB3ECA1-6ED0-C921-8781-117C708B132F}"/>
                  </a:ext>
                </a:extLst>
              </p:cNvPr>
              <p:cNvSpPr/>
              <p:nvPr/>
            </p:nvSpPr>
            <p:spPr>
              <a:xfrm>
                <a:off x="7588826" y="44669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68D2CDD-4F4D-5EDC-62FE-FE3DE445767A}"/>
                  </a:ext>
                </a:extLst>
              </p:cNvPr>
              <p:cNvSpPr/>
              <p:nvPr/>
            </p:nvSpPr>
            <p:spPr>
              <a:xfrm>
                <a:off x="7739976" y="44669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5B01F3B-9253-71D3-5955-E341608D352E}"/>
                  </a:ext>
                </a:extLst>
              </p:cNvPr>
              <p:cNvSpPr/>
              <p:nvPr/>
            </p:nvSpPr>
            <p:spPr>
              <a:xfrm>
                <a:off x="7891126" y="44669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F41C443-D347-A0AD-3E11-7E397EF339BF}"/>
                  </a:ext>
                </a:extLst>
              </p:cNvPr>
              <p:cNvSpPr/>
              <p:nvPr/>
            </p:nvSpPr>
            <p:spPr>
              <a:xfrm>
                <a:off x="7286526" y="46193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91DEFD9-7754-EFB0-1227-3D7C7864DEA4}"/>
                  </a:ext>
                </a:extLst>
              </p:cNvPr>
              <p:cNvSpPr/>
              <p:nvPr/>
            </p:nvSpPr>
            <p:spPr>
              <a:xfrm>
                <a:off x="7437676" y="46193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4337487-5155-5611-63D9-3AC770AE4BB3}"/>
                  </a:ext>
                </a:extLst>
              </p:cNvPr>
              <p:cNvSpPr/>
              <p:nvPr/>
            </p:nvSpPr>
            <p:spPr>
              <a:xfrm>
                <a:off x="7588826" y="46193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39978C2-8B60-7FA9-28AC-5D5F17FF3483}"/>
                  </a:ext>
                </a:extLst>
              </p:cNvPr>
              <p:cNvSpPr/>
              <p:nvPr/>
            </p:nvSpPr>
            <p:spPr>
              <a:xfrm>
                <a:off x="7739976" y="46193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4E272E85-07E3-E956-9E86-11DA9BA4DD4E}"/>
                  </a:ext>
                </a:extLst>
              </p:cNvPr>
              <p:cNvSpPr/>
              <p:nvPr/>
            </p:nvSpPr>
            <p:spPr>
              <a:xfrm>
                <a:off x="7891126" y="46193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B7514C3E-4E6C-AAA2-4FB5-3FC69A384447}"/>
                  </a:ext>
                </a:extLst>
              </p:cNvPr>
              <p:cNvSpPr/>
              <p:nvPr/>
            </p:nvSpPr>
            <p:spPr>
              <a:xfrm>
                <a:off x="7286526" y="47717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D8C8525-A3A4-CD6F-B9BD-55CB2271A44D}"/>
                  </a:ext>
                </a:extLst>
              </p:cNvPr>
              <p:cNvSpPr/>
              <p:nvPr/>
            </p:nvSpPr>
            <p:spPr>
              <a:xfrm>
                <a:off x="7437676" y="47717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8364A57-3075-FF79-C1F9-526FFC483B78}"/>
                  </a:ext>
                </a:extLst>
              </p:cNvPr>
              <p:cNvSpPr/>
              <p:nvPr/>
            </p:nvSpPr>
            <p:spPr>
              <a:xfrm>
                <a:off x="7588826" y="47717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CAFE4767-FA05-9A96-DE61-68C99B2C1375}"/>
                  </a:ext>
                </a:extLst>
              </p:cNvPr>
              <p:cNvSpPr/>
              <p:nvPr/>
            </p:nvSpPr>
            <p:spPr>
              <a:xfrm>
                <a:off x="7739976" y="47717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66F371E0-03A0-4D50-F29D-FAF6DA4B7451}"/>
                  </a:ext>
                </a:extLst>
              </p:cNvPr>
              <p:cNvSpPr/>
              <p:nvPr/>
            </p:nvSpPr>
            <p:spPr>
              <a:xfrm>
                <a:off x="7891126" y="47717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FBCE8324-67BA-4D00-ABD3-038D26C812DE}"/>
                  </a:ext>
                </a:extLst>
              </p:cNvPr>
              <p:cNvSpPr/>
              <p:nvPr/>
            </p:nvSpPr>
            <p:spPr>
              <a:xfrm>
                <a:off x="7286526" y="49241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9F19964F-AD27-009D-E9F1-30EE2C758ECA}"/>
                  </a:ext>
                </a:extLst>
              </p:cNvPr>
              <p:cNvSpPr/>
              <p:nvPr/>
            </p:nvSpPr>
            <p:spPr>
              <a:xfrm>
                <a:off x="7437676" y="49241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4440DAAD-AE78-5C29-362E-1433D6DE014F}"/>
                  </a:ext>
                </a:extLst>
              </p:cNvPr>
              <p:cNvSpPr/>
              <p:nvPr/>
            </p:nvSpPr>
            <p:spPr>
              <a:xfrm>
                <a:off x="7588826" y="49241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1C00F77B-A3A2-3B66-BB43-9159C70DC823}"/>
                  </a:ext>
                </a:extLst>
              </p:cNvPr>
              <p:cNvSpPr/>
              <p:nvPr/>
            </p:nvSpPr>
            <p:spPr>
              <a:xfrm>
                <a:off x="7739976" y="49241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5E234679-63FD-7E31-19D1-E2D8DD80C011}"/>
                  </a:ext>
                </a:extLst>
              </p:cNvPr>
              <p:cNvSpPr/>
              <p:nvPr/>
            </p:nvSpPr>
            <p:spPr>
              <a:xfrm>
                <a:off x="7891126" y="49241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AB434515-8897-3C5A-B484-7C9C7561AE9E}"/>
                  </a:ext>
                </a:extLst>
              </p:cNvPr>
              <p:cNvSpPr/>
              <p:nvPr/>
            </p:nvSpPr>
            <p:spPr>
              <a:xfrm>
                <a:off x="7286526" y="50765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0E39A4AF-9411-30FD-8A81-5E770A47E613}"/>
                  </a:ext>
                </a:extLst>
              </p:cNvPr>
              <p:cNvSpPr/>
              <p:nvPr/>
            </p:nvSpPr>
            <p:spPr>
              <a:xfrm>
                <a:off x="7437676" y="50765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E7611B7-9DC4-337F-CA14-5CC38D3DD622}"/>
                  </a:ext>
                </a:extLst>
              </p:cNvPr>
              <p:cNvSpPr/>
              <p:nvPr/>
            </p:nvSpPr>
            <p:spPr>
              <a:xfrm>
                <a:off x="7588826" y="50765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134A30FA-B255-96AE-91C3-3CFC567D5D02}"/>
                  </a:ext>
                </a:extLst>
              </p:cNvPr>
              <p:cNvSpPr/>
              <p:nvPr/>
            </p:nvSpPr>
            <p:spPr>
              <a:xfrm>
                <a:off x="7739976" y="50765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68A52B1F-3C84-B0CB-5CAC-17781FA9CDC2}"/>
                  </a:ext>
                </a:extLst>
              </p:cNvPr>
              <p:cNvSpPr/>
              <p:nvPr/>
            </p:nvSpPr>
            <p:spPr>
              <a:xfrm>
                <a:off x="7891126" y="50765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A8A046-A9C2-0E0F-3225-B00C97E1B918}"/>
                  </a:ext>
                </a:extLst>
              </p:cNvPr>
              <p:cNvSpPr/>
              <p:nvPr/>
            </p:nvSpPr>
            <p:spPr>
              <a:xfrm>
                <a:off x="7286526" y="52289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D9CC27F2-AF74-0CB8-E6E7-169483431335}"/>
                  </a:ext>
                </a:extLst>
              </p:cNvPr>
              <p:cNvSpPr/>
              <p:nvPr/>
            </p:nvSpPr>
            <p:spPr>
              <a:xfrm>
                <a:off x="7437676" y="52289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299ECF2-770A-63F3-779F-362C56828FF0}"/>
                  </a:ext>
                </a:extLst>
              </p:cNvPr>
              <p:cNvSpPr/>
              <p:nvPr/>
            </p:nvSpPr>
            <p:spPr>
              <a:xfrm>
                <a:off x="7588826" y="52289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12A9034-AFDC-787C-D61F-3B3C365BF103}"/>
                  </a:ext>
                </a:extLst>
              </p:cNvPr>
              <p:cNvSpPr/>
              <p:nvPr/>
            </p:nvSpPr>
            <p:spPr>
              <a:xfrm>
                <a:off x="7739976" y="5228960"/>
                <a:ext cx="101600" cy="101600"/>
              </a:xfrm>
              <a:prstGeom prst="rect">
                <a:avLst/>
              </a:prstGeom>
              <a:solidFill>
                <a:schemeClr val="accent2">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91842FB5-0EEF-23BD-980A-D0A8A338DB2C}"/>
                  </a:ext>
                </a:extLst>
              </p:cNvPr>
              <p:cNvSpPr/>
              <p:nvPr/>
            </p:nvSpPr>
            <p:spPr>
              <a:xfrm>
                <a:off x="7891126" y="5228960"/>
                <a:ext cx="101600" cy="101600"/>
              </a:xfrm>
              <a:prstGeom prst="rect">
                <a:avLst/>
              </a:prstGeom>
              <a:solidFill>
                <a:schemeClr val="accent2">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17047C2C-F3F5-3FB5-7C85-02807BBE7EA5}"/>
                  </a:ext>
                </a:extLst>
              </p:cNvPr>
              <p:cNvSpPr txBox="1"/>
              <p:nvPr/>
            </p:nvSpPr>
            <p:spPr>
              <a:xfrm>
                <a:off x="7099254" y="5359840"/>
                <a:ext cx="1080745" cy="461665"/>
              </a:xfrm>
              <a:prstGeom prst="rect">
                <a:avLst/>
              </a:prstGeom>
              <a:noFill/>
            </p:spPr>
            <p:txBody>
              <a:bodyPr wrap="none" rtlCol="0">
                <a:spAutoFit/>
              </a:bodyPr>
              <a:lstStyle/>
              <a:p>
                <a:pPr algn="ctr"/>
                <a:r>
                  <a:rPr lang="en-US" sz="1200" b="1" dirty="0"/>
                  <a:t>bionode01-34</a:t>
                </a:r>
              </a:p>
              <a:p>
                <a:pPr algn="ctr"/>
                <a:r>
                  <a:rPr lang="en-US" sz="1200" b="1" dirty="0"/>
                  <a:t>24CPU 47Gb</a:t>
                </a:r>
              </a:p>
            </p:txBody>
          </p:sp>
        </p:grpSp>
        <p:grpSp>
          <p:nvGrpSpPr>
            <p:cNvPr id="14" name="Group 13">
              <a:extLst>
                <a:ext uri="{FF2B5EF4-FFF2-40B4-BE49-F238E27FC236}">
                  <a16:creationId xmlns:a16="http://schemas.microsoft.com/office/drawing/2014/main" id="{F1AE8FC0-9CFD-9E1E-6CC5-9AC697715832}"/>
                </a:ext>
              </a:extLst>
            </p:cNvPr>
            <p:cNvGrpSpPr/>
            <p:nvPr/>
          </p:nvGrpSpPr>
          <p:grpSpPr>
            <a:xfrm>
              <a:off x="7042387" y="3339473"/>
              <a:ext cx="1609616" cy="2524187"/>
              <a:chOff x="8405341" y="4314560"/>
              <a:chExt cx="1080744" cy="1694814"/>
            </a:xfrm>
          </p:grpSpPr>
          <p:grpSp>
            <p:nvGrpSpPr>
              <p:cNvPr id="47" name="Group 46">
                <a:extLst>
                  <a:ext uri="{FF2B5EF4-FFF2-40B4-BE49-F238E27FC236}">
                    <a16:creationId xmlns:a16="http://schemas.microsoft.com/office/drawing/2014/main" id="{FCC60CDC-3147-6527-A0CB-F542821C952A}"/>
                  </a:ext>
                </a:extLst>
              </p:cNvPr>
              <p:cNvGrpSpPr/>
              <p:nvPr/>
            </p:nvGrpSpPr>
            <p:grpSpPr>
              <a:xfrm>
                <a:off x="8560164" y="4314560"/>
                <a:ext cx="706200" cy="1016000"/>
                <a:chOff x="7387494" y="2246588"/>
                <a:chExt cx="706200" cy="1016000"/>
              </a:xfrm>
              <a:solidFill>
                <a:schemeClr val="accent1">
                  <a:lumMod val="40000"/>
                  <a:lumOff val="60000"/>
                </a:schemeClr>
              </a:solidFill>
            </p:grpSpPr>
            <p:grpSp>
              <p:nvGrpSpPr>
                <p:cNvPr id="49" name="Group 48">
                  <a:extLst>
                    <a:ext uri="{FF2B5EF4-FFF2-40B4-BE49-F238E27FC236}">
                      <a16:creationId xmlns:a16="http://schemas.microsoft.com/office/drawing/2014/main" id="{36B62545-8E9A-A728-6F28-90455FDCAC85}"/>
                    </a:ext>
                  </a:extLst>
                </p:cNvPr>
                <p:cNvGrpSpPr/>
                <p:nvPr/>
              </p:nvGrpSpPr>
              <p:grpSpPr>
                <a:xfrm>
                  <a:off x="7387494" y="2246588"/>
                  <a:ext cx="706200" cy="101600"/>
                  <a:chOff x="3908109" y="4651731"/>
                  <a:chExt cx="706200" cy="101600"/>
                </a:xfrm>
                <a:grpFill/>
              </p:grpSpPr>
              <p:sp>
                <p:nvSpPr>
                  <p:cNvPr id="86" name="Rectangle 85">
                    <a:extLst>
                      <a:ext uri="{FF2B5EF4-FFF2-40B4-BE49-F238E27FC236}">
                        <a16:creationId xmlns:a16="http://schemas.microsoft.com/office/drawing/2014/main" id="{69CE37C7-E7A8-9ACC-49BB-1BA48D5FA43F}"/>
                      </a:ext>
                    </a:extLst>
                  </p:cNvPr>
                  <p:cNvSpPr/>
                  <p:nvPr/>
                </p:nvSpPr>
                <p:spPr>
                  <a:xfrm>
                    <a:off x="39081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CB58C2-C71C-7E1D-60B0-5038182D4E80}"/>
                      </a:ext>
                    </a:extLst>
                  </p:cNvPr>
                  <p:cNvSpPr/>
                  <p:nvPr/>
                </p:nvSpPr>
                <p:spPr>
                  <a:xfrm>
                    <a:off x="40592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50400E9-0687-D91C-829B-D2FEEB09C4FA}"/>
                      </a:ext>
                    </a:extLst>
                  </p:cNvPr>
                  <p:cNvSpPr/>
                  <p:nvPr/>
                </p:nvSpPr>
                <p:spPr>
                  <a:xfrm>
                    <a:off x="42104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FF7897F5-31CE-0F5A-ACB2-76ABCB8605DB}"/>
                      </a:ext>
                    </a:extLst>
                  </p:cNvPr>
                  <p:cNvSpPr/>
                  <p:nvPr/>
                </p:nvSpPr>
                <p:spPr>
                  <a:xfrm>
                    <a:off x="43615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320744F8-058E-A0A5-C0A6-6D6059D261C3}"/>
                      </a:ext>
                    </a:extLst>
                  </p:cNvPr>
                  <p:cNvSpPr/>
                  <p:nvPr/>
                </p:nvSpPr>
                <p:spPr>
                  <a:xfrm>
                    <a:off x="45127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DD6C81D-3EE4-1486-3316-659B8C2C8BA7}"/>
                    </a:ext>
                  </a:extLst>
                </p:cNvPr>
                <p:cNvGrpSpPr/>
                <p:nvPr/>
              </p:nvGrpSpPr>
              <p:grpSpPr>
                <a:xfrm>
                  <a:off x="7387494" y="2398988"/>
                  <a:ext cx="706200" cy="101600"/>
                  <a:chOff x="3908109" y="4651731"/>
                  <a:chExt cx="706200" cy="101600"/>
                </a:xfrm>
                <a:grpFill/>
              </p:grpSpPr>
              <p:sp>
                <p:nvSpPr>
                  <p:cNvPr id="81" name="Rectangle 80">
                    <a:extLst>
                      <a:ext uri="{FF2B5EF4-FFF2-40B4-BE49-F238E27FC236}">
                        <a16:creationId xmlns:a16="http://schemas.microsoft.com/office/drawing/2014/main" id="{5EC0408B-7592-305F-A779-78E0EC269614}"/>
                      </a:ext>
                    </a:extLst>
                  </p:cNvPr>
                  <p:cNvSpPr/>
                  <p:nvPr/>
                </p:nvSpPr>
                <p:spPr>
                  <a:xfrm>
                    <a:off x="39081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DD37907-38EA-CDB4-252D-9B73E5901701}"/>
                      </a:ext>
                    </a:extLst>
                  </p:cNvPr>
                  <p:cNvSpPr/>
                  <p:nvPr/>
                </p:nvSpPr>
                <p:spPr>
                  <a:xfrm>
                    <a:off x="40592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0F4C7AF-2967-E4BF-FAFC-0AFF9AA97607}"/>
                      </a:ext>
                    </a:extLst>
                  </p:cNvPr>
                  <p:cNvSpPr/>
                  <p:nvPr/>
                </p:nvSpPr>
                <p:spPr>
                  <a:xfrm>
                    <a:off x="42104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CD513182-341D-1AB6-80B6-6464A4AD2721}"/>
                      </a:ext>
                    </a:extLst>
                  </p:cNvPr>
                  <p:cNvSpPr/>
                  <p:nvPr/>
                </p:nvSpPr>
                <p:spPr>
                  <a:xfrm>
                    <a:off x="43615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918DEF8-8D7D-E81A-51DF-920FBF6121AC}"/>
                      </a:ext>
                    </a:extLst>
                  </p:cNvPr>
                  <p:cNvSpPr/>
                  <p:nvPr/>
                </p:nvSpPr>
                <p:spPr>
                  <a:xfrm>
                    <a:off x="45127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C4A9471B-79DF-709C-A37B-E9FD399878F9}"/>
                    </a:ext>
                  </a:extLst>
                </p:cNvPr>
                <p:cNvGrpSpPr/>
                <p:nvPr/>
              </p:nvGrpSpPr>
              <p:grpSpPr>
                <a:xfrm>
                  <a:off x="7387494" y="2551388"/>
                  <a:ext cx="706200" cy="101600"/>
                  <a:chOff x="3908109" y="4651731"/>
                  <a:chExt cx="706200" cy="101600"/>
                </a:xfrm>
                <a:grpFill/>
              </p:grpSpPr>
              <p:sp>
                <p:nvSpPr>
                  <p:cNvPr id="76" name="Rectangle 75">
                    <a:extLst>
                      <a:ext uri="{FF2B5EF4-FFF2-40B4-BE49-F238E27FC236}">
                        <a16:creationId xmlns:a16="http://schemas.microsoft.com/office/drawing/2014/main" id="{31D7BC8C-96DA-C77C-CFE7-D01B49C8A1AB}"/>
                      </a:ext>
                    </a:extLst>
                  </p:cNvPr>
                  <p:cNvSpPr/>
                  <p:nvPr/>
                </p:nvSpPr>
                <p:spPr>
                  <a:xfrm>
                    <a:off x="39081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9FA0FDA-CD73-D16E-16C6-C33E1D32CC45}"/>
                      </a:ext>
                    </a:extLst>
                  </p:cNvPr>
                  <p:cNvSpPr/>
                  <p:nvPr/>
                </p:nvSpPr>
                <p:spPr>
                  <a:xfrm>
                    <a:off x="40592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ADE0B2C-458E-B6BF-8A6F-938701F670E6}"/>
                      </a:ext>
                    </a:extLst>
                  </p:cNvPr>
                  <p:cNvSpPr/>
                  <p:nvPr/>
                </p:nvSpPr>
                <p:spPr>
                  <a:xfrm>
                    <a:off x="42104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54EB447-E96C-AADE-C3E0-A6C94F1F5B38}"/>
                      </a:ext>
                    </a:extLst>
                  </p:cNvPr>
                  <p:cNvSpPr/>
                  <p:nvPr/>
                </p:nvSpPr>
                <p:spPr>
                  <a:xfrm>
                    <a:off x="43615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71B16C7-D4D7-09E7-005F-40FD3B4CA5A4}"/>
                      </a:ext>
                    </a:extLst>
                  </p:cNvPr>
                  <p:cNvSpPr/>
                  <p:nvPr/>
                </p:nvSpPr>
                <p:spPr>
                  <a:xfrm>
                    <a:off x="45127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1633653A-B3FF-9014-71AD-8AF4C1D2424F}"/>
                    </a:ext>
                  </a:extLst>
                </p:cNvPr>
                <p:cNvGrpSpPr/>
                <p:nvPr/>
              </p:nvGrpSpPr>
              <p:grpSpPr>
                <a:xfrm>
                  <a:off x="7387494" y="2703788"/>
                  <a:ext cx="706200" cy="101600"/>
                  <a:chOff x="3908109" y="4651731"/>
                  <a:chExt cx="706200" cy="101600"/>
                </a:xfrm>
                <a:grpFill/>
              </p:grpSpPr>
              <p:sp>
                <p:nvSpPr>
                  <p:cNvPr id="71" name="Rectangle 70">
                    <a:extLst>
                      <a:ext uri="{FF2B5EF4-FFF2-40B4-BE49-F238E27FC236}">
                        <a16:creationId xmlns:a16="http://schemas.microsoft.com/office/drawing/2014/main" id="{27A741F4-42C0-0294-8B09-43C4789DD896}"/>
                      </a:ext>
                    </a:extLst>
                  </p:cNvPr>
                  <p:cNvSpPr/>
                  <p:nvPr/>
                </p:nvSpPr>
                <p:spPr>
                  <a:xfrm>
                    <a:off x="39081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B2A6E41-3D30-FA27-A7D8-4537C3A09AFD}"/>
                      </a:ext>
                    </a:extLst>
                  </p:cNvPr>
                  <p:cNvSpPr/>
                  <p:nvPr/>
                </p:nvSpPr>
                <p:spPr>
                  <a:xfrm>
                    <a:off x="40592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2598F4C-0566-5981-C395-D19DAE3B461F}"/>
                      </a:ext>
                    </a:extLst>
                  </p:cNvPr>
                  <p:cNvSpPr/>
                  <p:nvPr/>
                </p:nvSpPr>
                <p:spPr>
                  <a:xfrm>
                    <a:off x="42104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BC7CCEC-8EB1-7CE4-9407-8E3AB31F9791}"/>
                      </a:ext>
                    </a:extLst>
                  </p:cNvPr>
                  <p:cNvSpPr/>
                  <p:nvPr/>
                </p:nvSpPr>
                <p:spPr>
                  <a:xfrm>
                    <a:off x="43615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AD7CA78-575A-729E-1B53-D2BBD3756DF8}"/>
                      </a:ext>
                    </a:extLst>
                  </p:cNvPr>
                  <p:cNvSpPr/>
                  <p:nvPr/>
                </p:nvSpPr>
                <p:spPr>
                  <a:xfrm>
                    <a:off x="45127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7D45F04-9637-4DF7-CBF7-663A432D65E6}"/>
                    </a:ext>
                  </a:extLst>
                </p:cNvPr>
                <p:cNvGrpSpPr/>
                <p:nvPr/>
              </p:nvGrpSpPr>
              <p:grpSpPr>
                <a:xfrm>
                  <a:off x="7387494" y="2856188"/>
                  <a:ext cx="706200" cy="101600"/>
                  <a:chOff x="3908109" y="4651731"/>
                  <a:chExt cx="706200" cy="101600"/>
                </a:xfrm>
                <a:grpFill/>
              </p:grpSpPr>
              <p:sp>
                <p:nvSpPr>
                  <p:cNvPr id="66" name="Rectangle 65">
                    <a:extLst>
                      <a:ext uri="{FF2B5EF4-FFF2-40B4-BE49-F238E27FC236}">
                        <a16:creationId xmlns:a16="http://schemas.microsoft.com/office/drawing/2014/main" id="{1965A5B5-66C4-2C6E-056E-0F086EF16C8E}"/>
                      </a:ext>
                    </a:extLst>
                  </p:cNvPr>
                  <p:cNvSpPr/>
                  <p:nvPr/>
                </p:nvSpPr>
                <p:spPr>
                  <a:xfrm>
                    <a:off x="39081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91DD1CF7-CB9B-5EC7-D36C-34D6181E185E}"/>
                      </a:ext>
                    </a:extLst>
                  </p:cNvPr>
                  <p:cNvSpPr/>
                  <p:nvPr/>
                </p:nvSpPr>
                <p:spPr>
                  <a:xfrm>
                    <a:off x="40592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6DA6F5A-3734-48A2-D670-EED848260062}"/>
                      </a:ext>
                    </a:extLst>
                  </p:cNvPr>
                  <p:cNvSpPr/>
                  <p:nvPr/>
                </p:nvSpPr>
                <p:spPr>
                  <a:xfrm>
                    <a:off x="42104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29B4BEE-7932-8914-CB99-7B4CD24A7912}"/>
                      </a:ext>
                    </a:extLst>
                  </p:cNvPr>
                  <p:cNvSpPr/>
                  <p:nvPr/>
                </p:nvSpPr>
                <p:spPr>
                  <a:xfrm>
                    <a:off x="43615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1FD0E30-B7F2-7210-62EC-9EA878D651B9}"/>
                      </a:ext>
                    </a:extLst>
                  </p:cNvPr>
                  <p:cNvSpPr/>
                  <p:nvPr/>
                </p:nvSpPr>
                <p:spPr>
                  <a:xfrm>
                    <a:off x="45127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82F5EEDA-162B-3FD6-FA08-1D6E3A1213D3}"/>
                    </a:ext>
                  </a:extLst>
                </p:cNvPr>
                <p:cNvGrpSpPr/>
                <p:nvPr/>
              </p:nvGrpSpPr>
              <p:grpSpPr>
                <a:xfrm>
                  <a:off x="7387494" y="3008588"/>
                  <a:ext cx="706200" cy="101600"/>
                  <a:chOff x="3908109" y="4651731"/>
                  <a:chExt cx="706200" cy="101600"/>
                </a:xfrm>
                <a:grpFill/>
              </p:grpSpPr>
              <p:sp>
                <p:nvSpPr>
                  <p:cNvPr id="61" name="Rectangle 60">
                    <a:extLst>
                      <a:ext uri="{FF2B5EF4-FFF2-40B4-BE49-F238E27FC236}">
                        <a16:creationId xmlns:a16="http://schemas.microsoft.com/office/drawing/2014/main" id="{342C63B0-BA8F-EEAA-4E18-86057832A1D7}"/>
                      </a:ext>
                    </a:extLst>
                  </p:cNvPr>
                  <p:cNvSpPr/>
                  <p:nvPr/>
                </p:nvSpPr>
                <p:spPr>
                  <a:xfrm>
                    <a:off x="39081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632DB3D-A016-9D5C-7E9D-A3F2B5F192E3}"/>
                      </a:ext>
                    </a:extLst>
                  </p:cNvPr>
                  <p:cNvSpPr/>
                  <p:nvPr/>
                </p:nvSpPr>
                <p:spPr>
                  <a:xfrm>
                    <a:off x="40592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432B271-4089-2088-6EDB-1341AD7B6EB5}"/>
                      </a:ext>
                    </a:extLst>
                  </p:cNvPr>
                  <p:cNvSpPr/>
                  <p:nvPr/>
                </p:nvSpPr>
                <p:spPr>
                  <a:xfrm>
                    <a:off x="42104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6F1924E-DD78-16B8-2F7D-910D173FC98A}"/>
                      </a:ext>
                    </a:extLst>
                  </p:cNvPr>
                  <p:cNvSpPr/>
                  <p:nvPr/>
                </p:nvSpPr>
                <p:spPr>
                  <a:xfrm>
                    <a:off x="43615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8B4342C-5294-79C6-6B1B-F4E2F64C970D}"/>
                      </a:ext>
                    </a:extLst>
                  </p:cNvPr>
                  <p:cNvSpPr/>
                  <p:nvPr/>
                </p:nvSpPr>
                <p:spPr>
                  <a:xfrm>
                    <a:off x="45127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558A0F54-3ECD-5DB2-B72E-328698703E8A}"/>
                    </a:ext>
                  </a:extLst>
                </p:cNvPr>
                <p:cNvGrpSpPr/>
                <p:nvPr/>
              </p:nvGrpSpPr>
              <p:grpSpPr>
                <a:xfrm>
                  <a:off x="7387494" y="3160988"/>
                  <a:ext cx="706200" cy="101600"/>
                  <a:chOff x="3908109" y="4651731"/>
                  <a:chExt cx="706200" cy="101600"/>
                </a:xfrm>
                <a:grpFill/>
              </p:grpSpPr>
              <p:sp>
                <p:nvSpPr>
                  <p:cNvPr id="56" name="Rectangle 55">
                    <a:extLst>
                      <a:ext uri="{FF2B5EF4-FFF2-40B4-BE49-F238E27FC236}">
                        <a16:creationId xmlns:a16="http://schemas.microsoft.com/office/drawing/2014/main" id="{7F62A239-AEAA-B241-5E84-6E47FE5EE3F1}"/>
                      </a:ext>
                    </a:extLst>
                  </p:cNvPr>
                  <p:cNvSpPr/>
                  <p:nvPr/>
                </p:nvSpPr>
                <p:spPr>
                  <a:xfrm>
                    <a:off x="39081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496B252-FBEA-1717-663A-78F4FFC6B17E}"/>
                      </a:ext>
                    </a:extLst>
                  </p:cNvPr>
                  <p:cNvSpPr/>
                  <p:nvPr/>
                </p:nvSpPr>
                <p:spPr>
                  <a:xfrm>
                    <a:off x="40592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197954E-61D8-A5B1-0E35-3AF0B7AE11EF}"/>
                      </a:ext>
                    </a:extLst>
                  </p:cNvPr>
                  <p:cNvSpPr/>
                  <p:nvPr/>
                </p:nvSpPr>
                <p:spPr>
                  <a:xfrm>
                    <a:off x="42104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EA70FDC-BE53-9F23-2C5D-2B491FF1E431}"/>
                      </a:ext>
                    </a:extLst>
                  </p:cNvPr>
                  <p:cNvSpPr/>
                  <p:nvPr/>
                </p:nvSpPr>
                <p:spPr>
                  <a:xfrm>
                    <a:off x="43615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C6EDEA8-54F3-002C-FADB-9F25A802A7F0}"/>
                      </a:ext>
                    </a:extLst>
                  </p:cNvPr>
                  <p:cNvSpPr/>
                  <p:nvPr/>
                </p:nvSpPr>
                <p:spPr>
                  <a:xfrm>
                    <a:off x="45127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TextBox 47">
                <a:extLst>
                  <a:ext uri="{FF2B5EF4-FFF2-40B4-BE49-F238E27FC236}">
                    <a16:creationId xmlns:a16="http://schemas.microsoft.com/office/drawing/2014/main" id="{2C0E687A-C358-203A-B65D-8A8C370A5584}"/>
                  </a:ext>
                </a:extLst>
              </p:cNvPr>
              <p:cNvSpPr txBox="1"/>
              <p:nvPr/>
            </p:nvSpPr>
            <p:spPr>
              <a:xfrm>
                <a:off x="8405341" y="5363043"/>
                <a:ext cx="1080744" cy="646331"/>
              </a:xfrm>
              <a:prstGeom prst="rect">
                <a:avLst/>
              </a:prstGeom>
              <a:noFill/>
            </p:spPr>
            <p:txBody>
              <a:bodyPr wrap="none" rtlCol="0">
                <a:spAutoFit/>
              </a:bodyPr>
              <a:lstStyle/>
              <a:p>
                <a:pPr algn="ctr"/>
                <a:r>
                  <a:rPr lang="en-US" sz="1200" b="1" dirty="0"/>
                  <a:t>bionode35-67</a:t>
                </a:r>
              </a:p>
              <a:p>
                <a:pPr algn="ctr"/>
                <a:r>
                  <a:rPr lang="en-US" sz="1200" b="1" dirty="0"/>
                  <a:t>32/36CPU </a:t>
                </a:r>
              </a:p>
              <a:p>
                <a:pPr algn="ctr"/>
                <a:r>
                  <a:rPr lang="en-US" sz="1200" b="1" dirty="0"/>
                  <a:t>125-376Gb</a:t>
                </a:r>
              </a:p>
            </p:txBody>
          </p:sp>
        </p:grpSp>
        <p:sp>
          <p:nvSpPr>
            <p:cNvPr id="15" name="Rectangle 14">
              <a:extLst>
                <a:ext uri="{FF2B5EF4-FFF2-40B4-BE49-F238E27FC236}">
                  <a16:creationId xmlns:a16="http://schemas.microsoft.com/office/drawing/2014/main" id="{39A65A7A-6BBC-EC2E-B51C-C16ED438447F}"/>
                </a:ext>
              </a:extLst>
            </p:cNvPr>
            <p:cNvSpPr/>
            <p:nvPr/>
          </p:nvSpPr>
          <p:spPr>
            <a:xfrm rot="5400000">
              <a:off x="8865174" y="3345058"/>
              <a:ext cx="151319" cy="151319"/>
            </a:xfrm>
            <a:prstGeom prst="rect">
              <a:avLst/>
            </a:prstGeom>
            <a:solidFill>
              <a:srgbClr val="B4C7E7"/>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D79D641-2286-643A-26CC-62A263A59AF3}"/>
                </a:ext>
              </a:extLst>
            </p:cNvPr>
            <p:cNvSpPr txBox="1"/>
            <p:nvPr/>
          </p:nvSpPr>
          <p:spPr>
            <a:xfrm>
              <a:off x="9034374" y="3284516"/>
              <a:ext cx="2790058" cy="412551"/>
            </a:xfrm>
            <a:prstGeom prst="rect">
              <a:avLst/>
            </a:prstGeom>
            <a:noFill/>
          </p:spPr>
          <p:txBody>
            <a:bodyPr wrap="square" rtlCol="0">
              <a:spAutoFit/>
            </a:bodyPr>
            <a:lstStyle/>
            <a:p>
              <a:r>
                <a:rPr lang="en-US" sz="1200" b="1" dirty="0"/>
                <a:t>bionc14 16CPU 503Gb</a:t>
              </a:r>
            </a:p>
          </p:txBody>
        </p:sp>
        <p:sp>
          <p:nvSpPr>
            <p:cNvPr id="17" name="Rectangle 16">
              <a:extLst>
                <a:ext uri="{FF2B5EF4-FFF2-40B4-BE49-F238E27FC236}">
                  <a16:creationId xmlns:a16="http://schemas.microsoft.com/office/drawing/2014/main" id="{EB31A388-AF1D-24B2-DAE0-D5FC774CC1D4}"/>
                </a:ext>
              </a:extLst>
            </p:cNvPr>
            <p:cNvSpPr/>
            <p:nvPr/>
          </p:nvSpPr>
          <p:spPr>
            <a:xfrm rot="5400000">
              <a:off x="8865174" y="4046579"/>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7443364-31A5-5720-A16D-9F6E8E833A9B}"/>
                </a:ext>
              </a:extLst>
            </p:cNvPr>
            <p:cNvSpPr txBox="1"/>
            <p:nvPr/>
          </p:nvSpPr>
          <p:spPr>
            <a:xfrm>
              <a:off x="9034374" y="3989593"/>
              <a:ext cx="2790058" cy="412551"/>
            </a:xfrm>
            <a:prstGeom prst="rect">
              <a:avLst/>
            </a:prstGeom>
            <a:noFill/>
          </p:spPr>
          <p:txBody>
            <a:bodyPr wrap="square" rtlCol="0">
              <a:spAutoFit/>
            </a:bodyPr>
            <a:lstStyle/>
            <a:p>
              <a:r>
                <a:rPr lang="en-US" sz="1200" b="1" dirty="0"/>
                <a:t>bionc11 48CPU 1Tb</a:t>
              </a:r>
            </a:p>
          </p:txBody>
        </p:sp>
        <p:sp>
          <p:nvSpPr>
            <p:cNvPr id="19" name="Rectangle 18">
              <a:extLst>
                <a:ext uri="{FF2B5EF4-FFF2-40B4-BE49-F238E27FC236}">
                  <a16:creationId xmlns:a16="http://schemas.microsoft.com/office/drawing/2014/main" id="{3531D2BC-B484-40AD-51DB-D701347059CC}"/>
                </a:ext>
              </a:extLst>
            </p:cNvPr>
            <p:cNvSpPr/>
            <p:nvPr/>
          </p:nvSpPr>
          <p:spPr>
            <a:xfrm rot="5400000">
              <a:off x="8865174" y="4397349"/>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202A4CB-EFA3-E3B3-A14A-3B1BF7C22B44}"/>
                </a:ext>
              </a:extLst>
            </p:cNvPr>
            <p:cNvSpPr txBox="1"/>
            <p:nvPr/>
          </p:nvSpPr>
          <p:spPr>
            <a:xfrm>
              <a:off x="9034374" y="4342140"/>
              <a:ext cx="2790058" cy="276999"/>
            </a:xfrm>
            <a:prstGeom prst="rect">
              <a:avLst/>
            </a:prstGeom>
            <a:noFill/>
          </p:spPr>
          <p:txBody>
            <a:bodyPr wrap="square" rtlCol="0">
              <a:spAutoFit/>
            </a:bodyPr>
            <a:lstStyle/>
            <a:p>
              <a:r>
                <a:rPr lang="en-US" sz="1200" b="1" dirty="0"/>
                <a:t>bionc13 48CPU 2Tb</a:t>
              </a:r>
            </a:p>
          </p:txBody>
        </p:sp>
        <p:sp>
          <p:nvSpPr>
            <p:cNvPr id="21" name="Rectangle 20">
              <a:extLst>
                <a:ext uri="{FF2B5EF4-FFF2-40B4-BE49-F238E27FC236}">
                  <a16:creationId xmlns:a16="http://schemas.microsoft.com/office/drawing/2014/main" id="{3E1CB7F5-1B5D-04CB-DE44-E3DE7B2BB84C}"/>
                </a:ext>
              </a:extLst>
            </p:cNvPr>
            <p:cNvSpPr/>
            <p:nvPr/>
          </p:nvSpPr>
          <p:spPr>
            <a:xfrm rot="5400000">
              <a:off x="8865174" y="3695818"/>
              <a:ext cx="151319" cy="151319"/>
            </a:xfrm>
            <a:prstGeom prst="rect">
              <a:avLst/>
            </a:prstGeom>
            <a:solidFill>
              <a:srgbClr val="B4C7E7"/>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FD7653D-0E58-D2B0-F375-CF5735D39463}"/>
                </a:ext>
              </a:extLst>
            </p:cNvPr>
            <p:cNvSpPr txBox="1"/>
            <p:nvPr/>
          </p:nvSpPr>
          <p:spPr>
            <a:xfrm>
              <a:off x="9042928" y="3637054"/>
              <a:ext cx="2790058" cy="412551"/>
            </a:xfrm>
            <a:prstGeom prst="rect">
              <a:avLst/>
            </a:prstGeom>
            <a:noFill/>
          </p:spPr>
          <p:txBody>
            <a:bodyPr wrap="square" rtlCol="0">
              <a:spAutoFit/>
            </a:bodyPr>
            <a:lstStyle/>
            <a:p>
              <a:r>
                <a:rPr lang="en-US" sz="1200" b="1" dirty="0"/>
                <a:t>bionc04 48CPU 503Gb</a:t>
              </a:r>
            </a:p>
          </p:txBody>
        </p:sp>
        <p:sp>
          <p:nvSpPr>
            <p:cNvPr id="23" name="Rectangle 22">
              <a:extLst>
                <a:ext uri="{FF2B5EF4-FFF2-40B4-BE49-F238E27FC236}">
                  <a16:creationId xmlns:a16="http://schemas.microsoft.com/office/drawing/2014/main" id="{00117319-8CD3-A8F1-3194-9BCB63FB1A0B}"/>
                </a:ext>
              </a:extLst>
            </p:cNvPr>
            <p:cNvSpPr/>
            <p:nvPr/>
          </p:nvSpPr>
          <p:spPr>
            <a:xfrm rot="5400000">
              <a:off x="8860974" y="5271849"/>
              <a:ext cx="151319" cy="151319"/>
            </a:xfrm>
            <a:prstGeom prst="rect">
              <a:avLst/>
            </a:prstGeom>
            <a:solidFill>
              <a:schemeClr val="bg2">
                <a:lumMod val="5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032229B-3C0C-2B94-109D-7D7C24F2877B}"/>
                </a:ext>
              </a:extLst>
            </p:cNvPr>
            <p:cNvSpPr txBox="1"/>
            <p:nvPr/>
          </p:nvSpPr>
          <p:spPr>
            <a:xfrm>
              <a:off x="9030174" y="5198072"/>
              <a:ext cx="2790058" cy="412551"/>
            </a:xfrm>
            <a:prstGeom prst="rect">
              <a:avLst/>
            </a:prstGeom>
            <a:noFill/>
          </p:spPr>
          <p:txBody>
            <a:bodyPr wrap="square" rtlCol="0">
              <a:spAutoFit/>
            </a:bodyPr>
            <a:lstStyle/>
            <a:p>
              <a:r>
                <a:rPr lang="en-US" sz="1200" b="1" dirty="0"/>
                <a:t>Not usable</a:t>
              </a:r>
            </a:p>
          </p:txBody>
        </p:sp>
        <p:sp>
          <p:nvSpPr>
            <p:cNvPr id="25" name="Rectangle 24">
              <a:extLst>
                <a:ext uri="{FF2B5EF4-FFF2-40B4-BE49-F238E27FC236}">
                  <a16:creationId xmlns:a16="http://schemas.microsoft.com/office/drawing/2014/main" id="{23256125-CDA6-D0F5-D6A9-C93D14E0FE1D}"/>
                </a:ext>
              </a:extLst>
            </p:cNvPr>
            <p:cNvSpPr/>
            <p:nvPr/>
          </p:nvSpPr>
          <p:spPr>
            <a:xfrm rot="5400000">
              <a:off x="8860974" y="5723943"/>
              <a:ext cx="151319" cy="151319"/>
            </a:xfrm>
            <a:prstGeom prst="rect">
              <a:avLst/>
            </a:prstGeom>
            <a:solidFill>
              <a:schemeClr val="accent2">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FC3EDFE-FFB2-BE70-8444-322D3A5DC8D2}"/>
                </a:ext>
              </a:extLst>
            </p:cNvPr>
            <p:cNvSpPr txBox="1"/>
            <p:nvPr/>
          </p:nvSpPr>
          <p:spPr>
            <a:xfrm>
              <a:off x="9030174" y="5651943"/>
              <a:ext cx="2790058" cy="412551"/>
            </a:xfrm>
            <a:prstGeom prst="rect">
              <a:avLst/>
            </a:prstGeom>
            <a:noFill/>
          </p:spPr>
          <p:txBody>
            <a:bodyPr wrap="square" rtlCol="0">
              <a:spAutoFit/>
            </a:bodyPr>
            <a:lstStyle/>
            <a:p>
              <a:r>
                <a:rPr lang="en-US" sz="1200" b="1" dirty="0" err="1"/>
                <a:t>all.q</a:t>
              </a:r>
              <a:r>
                <a:rPr lang="en-US" sz="1200" b="1" dirty="0"/>
                <a:t>, </a:t>
              </a:r>
              <a:r>
                <a:rPr lang="en-US" sz="1200" b="1" dirty="0" err="1"/>
                <a:t>archgen.q</a:t>
              </a:r>
              <a:endParaRPr lang="en-US" sz="1200" b="1" dirty="0"/>
            </a:p>
          </p:txBody>
        </p:sp>
        <p:sp>
          <p:nvSpPr>
            <p:cNvPr id="27" name="Rectangle 26">
              <a:extLst>
                <a:ext uri="{FF2B5EF4-FFF2-40B4-BE49-F238E27FC236}">
                  <a16:creationId xmlns:a16="http://schemas.microsoft.com/office/drawing/2014/main" id="{8EAF581F-0A54-EC79-15FA-E60E6B29477C}"/>
                </a:ext>
              </a:extLst>
            </p:cNvPr>
            <p:cNvSpPr/>
            <p:nvPr/>
          </p:nvSpPr>
          <p:spPr>
            <a:xfrm rot="5400000">
              <a:off x="8858539" y="5498784"/>
              <a:ext cx="151319" cy="151319"/>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527233D-31A8-3961-22F7-410ADFA155FE}"/>
                </a:ext>
              </a:extLst>
            </p:cNvPr>
            <p:cNvSpPr txBox="1"/>
            <p:nvPr/>
          </p:nvSpPr>
          <p:spPr>
            <a:xfrm>
              <a:off x="9027739" y="5425007"/>
              <a:ext cx="2790058" cy="412551"/>
            </a:xfrm>
            <a:prstGeom prst="rect">
              <a:avLst/>
            </a:prstGeom>
            <a:noFill/>
          </p:spPr>
          <p:txBody>
            <a:bodyPr wrap="square" rtlCol="0">
              <a:spAutoFit/>
            </a:bodyPr>
            <a:lstStyle/>
            <a:p>
              <a:r>
                <a:rPr lang="en-US" sz="1200" b="1" dirty="0" err="1"/>
                <a:t>all.q</a:t>
              </a:r>
              <a:endParaRPr lang="en-US" sz="1200" b="1" dirty="0"/>
            </a:p>
          </p:txBody>
        </p:sp>
        <p:sp>
          <p:nvSpPr>
            <p:cNvPr id="29" name="Rectangle 28">
              <a:extLst>
                <a:ext uri="{FF2B5EF4-FFF2-40B4-BE49-F238E27FC236}">
                  <a16:creationId xmlns:a16="http://schemas.microsoft.com/office/drawing/2014/main" id="{726718F4-A272-71C1-BBCF-84FBE21C2D14}"/>
                </a:ext>
              </a:extLst>
            </p:cNvPr>
            <p:cNvSpPr/>
            <p:nvPr/>
          </p:nvSpPr>
          <p:spPr>
            <a:xfrm rot="5400000">
              <a:off x="8865174" y="4749889"/>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28DD05-805B-D6D9-21B4-1DDCF432F181}"/>
                </a:ext>
              </a:extLst>
            </p:cNvPr>
            <p:cNvSpPr txBox="1"/>
            <p:nvPr/>
          </p:nvSpPr>
          <p:spPr>
            <a:xfrm>
              <a:off x="9034374" y="4694680"/>
              <a:ext cx="2790058" cy="276999"/>
            </a:xfrm>
            <a:prstGeom prst="rect">
              <a:avLst/>
            </a:prstGeom>
            <a:noFill/>
          </p:spPr>
          <p:txBody>
            <a:bodyPr wrap="square" rtlCol="0">
              <a:spAutoFit/>
            </a:bodyPr>
            <a:lstStyle/>
            <a:p>
              <a:r>
                <a:rPr lang="en-US" sz="1200" b="1" dirty="0"/>
                <a:t>bionode27 128CPU 1Tb</a:t>
              </a:r>
            </a:p>
          </p:txBody>
        </p:sp>
        <p:sp>
          <p:nvSpPr>
            <p:cNvPr id="31" name="Flowchart: Magnetic Disk 30">
              <a:extLst>
                <a:ext uri="{FF2B5EF4-FFF2-40B4-BE49-F238E27FC236}">
                  <a16:creationId xmlns:a16="http://schemas.microsoft.com/office/drawing/2014/main" id="{7A8ED426-5E15-C21F-3832-ED13493DF52F}"/>
                </a:ext>
              </a:extLst>
            </p:cNvPr>
            <p:cNvSpPr/>
            <p:nvPr/>
          </p:nvSpPr>
          <p:spPr>
            <a:xfrm>
              <a:off x="802418" y="5001834"/>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gnetic Disk 31">
              <a:extLst>
                <a:ext uri="{FF2B5EF4-FFF2-40B4-BE49-F238E27FC236}">
                  <a16:creationId xmlns:a16="http://schemas.microsoft.com/office/drawing/2014/main" id="{52F66005-8B10-C2A7-24D2-3E9D844EE45E}"/>
                </a:ext>
              </a:extLst>
            </p:cNvPr>
            <p:cNvSpPr/>
            <p:nvPr/>
          </p:nvSpPr>
          <p:spPr>
            <a:xfrm>
              <a:off x="802418" y="4800531"/>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Magnetic Disk 32">
              <a:extLst>
                <a:ext uri="{FF2B5EF4-FFF2-40B4-BE49-F238E27FC236}">
                  <a16:creationId xmlns:a16="http://schemas.microsoft.com/office/drawing/2014/main" id="{AC32E103-640B-B265-1026-6D6761AD5182}"/>
                </a:ext>
              </a:extLst>
            </p:cNvPr>
            <p:cNvSpPr/>
            <p:nvPr/>
          </p:nvSpPr>
          <p:spPr>
            <a:xfrm>
              <a:off x="802418" y="4599228"/>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BBEEFFB-0DB6-009E-6F53-8BA90E33BF8B}"/>
                </a:ext>
              </a:extLst>
            </p:cNvPr>
            <p:cNvSpPr txBox="1"/>
            <p:nvPr/>
          </p:nvSpPr>
          <p:spPr>
            <a:xfrm>
              <a:off x="-133766" y="5259933"/>
              <a:ext cx="2251840" cy="870940"/>
            </a:xfrm>
            <a:prstGeom prst="rect">
              <a:avLst/>
            </a:prstGeom>
            <a:noFill/>
          </p:spPr>
          <p:txBody>
            <a:bodyPr wrap="square" rtlCol="0">
              <a:spAutoFit/>
            </a:bodyPr>
            <a:lstStyle/>
            <a:p>
              <a:pPr algn="ctr"/>
              <a:r>
                <a:rPr lang="en-US" sz="1200" b="1" dirty="0"/>
                <a:t>/</a:t>
              </a:r>
              <a:r>
                <a:rPr lang="en-US" sz="1200" b="1" dirty="0" err="1"/>
                <a:t>mnt</a:t>
              </a:r>
              <a:r>
                <a:rPr lang="en-US" sz="1200" b="1" dirty="0"/>
                <a:t>/scratch/</a:t>
              </a:r>
            </a:p>
            <a:p>
              <a:pPr algn="ctr"/>
              <a:r>
                <a:rPr lang="en-US" sz="1000" b="1" dirty="0"/>
                <a:t>Temporary </a:t>
              </a:r>
              <a:r>
                <a:rPr lang="en-US" sz="1000" b="1" dirty="0" err="1"/>
                <a:t>hdd</a:t>
              </a:r>
              <a:r>
                <a:rPr lang="en-US" sz="1000" b="1" dirty="0"/>
                <a:t> space</a:t>
              </a:r>
              <a:br>
                <a:rPr lang="en-US" sz="1000" b="1" dirty="0"/>
              </a:br>
              <a:r>
                <a:rPr lang="en-US" sz="1000" b="1" dirty="0"/>
                <a:t>meant for I/O heavy jobs</a:t>
              </a:r>
            </a:p>
          </p:txBody>
        </p:sp>
        <p:grpSp>
          <p:nvGrpSpPr>
            <p:cNvPr id="35" name="Group 34">
              <a:extLst>
                <a:ext uri="{FF2B5EF4-FFF2-40B4-BE49-F238E27FC236}">
                  <a16:creationId xmlns:a16="http://schemas.microsoft.com/office/drawing/2014/main" id="{0999F801-EE0F-27F3-3D59-51189D16E4EA}"/>
                </a:ext>
              </a:extLst>
            </p:cNvPr>
            <p:cNvGrpSpPr/>
            <p:nvPr/>
          </p:nvGrpSpPr>
          <p:grpSpPr>
            <a:xfrm>
              <a:off x="4407507" y="3345058"/>
              <a:ext cx="1080745" cy="884528"/>
              <a:chOff x="4407507" y="3345058"/>
              <a:chExt cx="1080745" cy="884528"/>
            </a:xfrm>
          </p:grpSpPr>
          <p:sp>
            <p:nvSpPr>
              <p:cNvPr id="40" name="Rectangle 39">
                <a:extLst>
                  <a:ext uri="{FF2B5EF4-FFF2-40B4-BE49-F238E27FC236}">
                    <a16:creationId xmlns:a16="http://schemas.microsoft.com/office/drawing/2014/main" id="{717FE313-79CC-E847-2BCF-6883E4DE07EC}"/>
                  </a:ext>
                </a:extLst>
              </p:cNvPr>
              <p:cNvSpPr/>
              <p:nvPr/>
            </p:nvSpPr>
            <p:spPr>
              <a:xfrm>
                <a:off x="4421986"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D72D7B4-CAAC-EF8D-1298-1779A00D7892}"/>
                  </a:ext>
                </a:extLst>
              </p:cNvPr>
              <p:cNvSpPr/>
              <p:nvPr/>
            </p:nvSpPr>
            <p:spPr>
              <a:xfrm>
                <a:off x="4647103"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3FD5EE3-BF7C-1EE7-5F2E-0C2D5130A5D7}"/>
                  </a:ext>
                </a:extLst>
              </p:cNvPr>
              <p:cNvSpPr/>
              <p:nvPr/>
            </p:nvSpPr>
            <p:spPr>
              <a:xfrm>
                <a:off x="4872219"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234A3D3-5121-177E-8554-CAF7D34A5DBE}"/>
                  </a:ext>
                </a:extLst>
              </p:cNvPr>
              <p:cNvSpPr/>
              <p:nvPr/>
            </p:nvSpPr>
            <p:spPr>
              <a:xfrm>
                <a:off x="5097336"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14A934-416F-62EA-C9C6-084E9FDB5BB5}"/>
                  </a:ext>
                </a:extLst>
              </p:cNvPr>
              <p:cNvSpPr/>
              <p:nvPr/>
            </p:nvSpPr>
            <p:spPr>
              <a:xfrm>
                <a:off x="5322452"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83A3E70-D96D-F67F-63BF-9167A4EAE324}"/>
                  </a:ext>
                </a:extLst>
              </p:cNvPr>
              <p:cNvSpPr/>
              <p:nvPr/>
            </p:nvSpPr>
            <p:spPr>
              <a:xfrm>
                <a:off x="4421986" y="3572036"/>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E3DEF4A-4962-B926-47AC-5D64FA24BA52}"/>
                  </a:ext>
                </a:extLst>
              </p:cNvPr>
              <p:cNvSpPr txBox="1"/>
              <p:nvPr/>
            </p:nvSpPr>
            <p:spPr>
              <a:xfrm>
                <a:off x="4407507" y="3767921"/>
                <a:ext cx="1080745" cy="461665"/>
              </a:xfrm>
              <a:prstGeom prst="rect">
                <a:avLst/>
              </a:prstGeom>
              <a:noFill/>
            </p:spPr>
            <p:txBody>
              <a:bodyPr wrap="none" rtlCol="0">
                <a:spAutoFit/>
              </a:bodyPr>
              <a:lstStyle/>
              <a:p>
                <a:pPr algn="ctr"/>
                <a:r>
                  <a:rPr lang="en-US" sz="1200" b="1" dirty="0"/>
                  <a:t>bionode01-06</a:t>
                </a:r>
              </a:p>
              <a:p>
                <a:pPr algn="ctr"/>
                <a:r>
                  <a:rPr lang="en-US" sz="1200" b="1" dirty="0"/>
                  <a:t>64CPU 755Gb</a:t>
                </a:r>
              </a:p>
            </p:txBody>
          </p:sp>
        </p:grpSp>
        <p:grpSp>
          <p:nvGrpSpPr>
            <p:cNvPr id="36" name="Group 35">
              <a:extLst>
                <a:ext uri="{FF2B5EF4-FFF2-40B4-BE49-F238E27FC236}">
                  <a16:creationId xmlns:a16="http://schemas.microsoft.com/office/drawing/2014/main" id="{9AFA4520-F998-C014-D188-D72B3B86E4E7}"/>
                </a:ext>
              </a:extLst>
            </p:cNvPr>
            <p:cNvGrpSpPr/>
            <p:nvPr/>
          </p:nvGrpSpPr>
          <p:grpSpPr>
            <a:xfrm>
              <a:off x="4412190" y="4348268"/>
              <a:ext cx="1077539" cy="683095"/>
              <a:chOff x="4409110" y="3345058"/>
              <a:chExt cx="1077539" cy="683095"/>
            </a:xfrm>
          </p:grpSpPr>
          <p:sp>
            <p:nvSpPr>
              <p:cNvPr id="37" name="Rectangle 36">
                <a:extLst>
                  <a:ext uri="{FF2B5EF4-FFF2-40B4-BE49-F238E27FC236}">
                    <a16:creationId xmlns:a16="http://schemas.microsoft.com/office/drawing/2014/main" id="{9D2F3CFF-C7B0-08D8-B85C-680DA3867DD7}"/>
                  </a:ext>
                </a:extLst>
              </p:cNvPr>
              <p:cNvSpPr/>
              <p:nvPr/>
            </p:nvSpPr>
            <p:spPr>
              <a:xfrm>
                <a:off x="4421986"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013D9EF-047A-9906-8E4A-3D1B5C6EB4C9}"/>
                  </a:ext>
                </a:extLst>
              </p:cNvPr>
              <p:cNvSpPr/>
              <p:nvPr/>
            </p:nvSpPr>
            <p:spPr>
              <a:xfrm>
                <a:off x="4647103"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941D950-C60C-0E9F-B79F-A32DF29CEAE8}"/>
                  </a:ext>
                </a:extLst>
              </p:cNvPr>
              <p:cNvSpPr txBox="1"/>
              <p:nvPr/>
            </p:nvSpPr>
            <p:spPr>
              <a:xfrm>
                <a:off x="4409110" y="3566488"/>
                <a:ext cx="1077539" cy="461665"/>
              </a:xfrm>
              <a:prstGeom prst="rect">
                <a:avLst/>
              </a:prstGeom>
              <a:noFill/>
            </p:spPr>
            <p:txBody>
              <a:bodyPr wrap="none" rtlCol="0">
                <a:spAutoFit/>
              </a:bodyPr>
              <a:lstStyle/>
              <a:p>
                <a:pPr algn="ctr"/>
                <a:r>
                  <a:rPr lang="en-US" sz="1200" b="1" dirty="0"/>
                  <a:t>bionode07-08</a:t>
                </a:r>
              </a:p>
              <a:p>
                <a:pPr algn="ctr"/>
                <a:r>
                  <a:rPr lang="en-US" sz="1200" b="1" dirty="0"/>
                  <a:t>112CPU 2Tb</a:t>
                </a:r>
              </a:p>
            </p:txBody>
          </p:sp>
        </p:grpSp>
      </p:grpSp>
      <p:sp>
        <p:nvSpPr>
          <p:cNvPr id="2" name="Rectangle 1">
            <a:extLst>
              <a:ext uri="{FF2B5EF4-FFF2-40B4-BE49-F238E27FC236}">
                <a16:creationId xmlns:a16="http://schemas.microsoft.com/office/drawing/2014/main" id="{29DC66B4-EF1C-3F04-F377-C0B8913B966E}"/>
              </a:ext>
            </a:extLst>
          </p:cNvPr>
          <p:cNvSpPr/>
          <p:nvPr/>
        </p:nvSpPr>
        <p:spPr>
          <a:xfrm>
            <a:off x="4665133" y="3328370"/>
            <a:ext cx="1430867" cy="20039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38" name="Rectangle 237">
            <a:extLst>
              <a:ext uri="{FF2B5EF4-FFF2-40B4-BE49-F238E27FC236}">
                <a16:creationId xmlns:a16="http://schemas.microsoft.com/office/drawing/2014/main" id="{1238F299-78B9-DB5E-FB35-9A8AF5ECAD81}"/>
              </a:ext>
            </a:extLst>
          </p:cNvPr>
          <p:cNvSpPr/>
          <p:nvPr/>
        </p:nvSpPr>
        <p:spPr>
          <a:xfrm>
            <a:off x="9066144" y="3328370"/>
            <a:ext cx="2161824" cy="18267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40" name="Straight Arrow Connector 239">
            <a:extLst>
              <a:ext uri="{FF2B5EF4-FFF2-40B4-BE49-F238E27FC236}">
                <a16:creationId xmlns:a16="http://schemas.microsoft.com/office/drawing/2014/main" id="{5C72334A-B43C-9296-C52C-058C0FD017F0}"/>
              </a:ext>
            </a:extLst>
          </p:cNvPr>
          <p:cNvCxnSpPr>
            <a:cxnSpLocks/>
          </p:cNvCxnSpPr>
          <p:nvPr/>
        </p:nvCxnSpPr>
        <p:spPr>
          <a:xfrm flipH="1">
            <a:off x="5382552" y="2548467"/>
            <a:ext cx="2249436" cy="64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77CABAD4-199B-E3ED-2A02-C0D08EB9A516}"/>
              </a:ext>
            </a:extLst>
          </p:cNvPr>
          <p:cNvCxnSpPr>
            <a:cxnSpLocks/>
          </p:cNvCxnSpPr>
          <p:nvPr/>
        </p:nvCxnSpPr>
        <p:spPr>
          <a:xfrm>
            <a:off x="7631988" y="2548467"/>
            <a:ext cx="2561879" cy="683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08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60CE88-B1AA-674E-2A93-A24AEF76B1CC}"/>
              </a:ext>
            </a:extLst>
          </p:cNvPr>
          <p:cNvSpPr txBox="1"/>
          <p:nvPr/>
        </p:nvSpPr>
        <p:spPr>
          <a:xfrm>
            <a:off x="533400" y="169334"/>
            <a:ext cx="11639725" cy="6186309"/>
          </a:xfrm>
          <a:prstGeom prst="rect">
            <a:avLst/>
          </a:prstGeom>
          <a:noFill/>
        </p:spPr>
        <p:txBody>
          <a:bodyPr wrap="none" rtlCol="0">
            <a:spAutoFit/>
          </a:bodyPr>
          <a:lstStyle/>
          <a:p>
            <a:r>
              <a:rPr lang="en-NZ" dirty="0"/>
              <a:t>Enough talk! </a:t>
            </a:r>
            <a:br>
              <a:rPr lang="en-NZ" dirty="0"/>
            </a:br>
            <a:br>
              <a:rPr lang="en-NZ" dirty="0"/>
            </a:br>
            <a:r>
              <a:rPr lang="en-NZ" dirty="0"/>
              <a:t>To do list</a:t>
            </a:r>
          </a:p>
          <a:p>
            <a:endParaRPr lang="en-NZ" dirty="0"/>
          </a:p>
          <a:p>
            <a:pPr marL="285750" indent="-285750">
              <a:buFont typeface="Arial" panose="020B0604020202020204" pitchFamily="34" charset="0"/>
              <a:buChar char="•"/>
            </a:pPr>
            <a:r>
              <a:rPr lang="en-NZ" dirty="0"/>
              <a:t>Get list of your samples from Pandora</a:t>
            </a:r>
          </a:p>
          <a:p>
            <a:pPr marL="285750" indent="-285750">
              <a:buFont typeface="Arial" panose="020B0604020202020204" pitchFamily="34" charset="0"/>
              <a:buChar char="•"/>
            </a:pPr>
            <a:r>
              <a:rPr lang="en-NZ" dirty="0"/>
              <a:t>Export that list</a:t>
            </a:r>
          </a:p>
          <a:p>
            <a:pPr marL="285750" indent="-285750">
              <a:buFont typeface="Arial" panose="020B0604020202020204" pitchFamily="34" charset="0"/>
              <a:buChar char="•"/>
            </a:pPr>
            <a:endParaRPr lang="en-NZ" dirty="0"/>
          </a:p>
          <a:p>
            <a:pPr marL="285750" indent="-285750">
              <a:buFont typeface="Arial" panose="020B0604020202020204" pitchFamily="34" charset="0"/>
              <a:buChar char="•"/>
            </a:pPr>
            <a:r>
              <a:rPr lang="en-NZ" dirty="0"/>
              <a:t>Extract the name and FASTQ data</a:t>
            </a:r>
          </a:p>
          <a:p>
            <a:pPr marL="285750" indent="-285750">
              <a:buFont typeface="Arial" panose="020B0604020202020204" pitchFamily="34" charset="0"/>
              <a:buChar char="•"/>
            </a:pPr>
            <a:endParaRPr lang="en-NZ" dirty="0"/>
          </a:p>
          <a:p>
            <a:pPr marL="285750" indent="-285750">
              <a:buFont typeface="Arial" panose="020B0604020202020204" pitchFamily="34" charset="0"/>
              <a:buChar char="•"/>
            </a:pPr>
            <a:r>
              <a:rPr lang="en-NZ" dirty="0"/>
              <a:t>I made you a folder on /</a:t>
            </a:r>
            <a:r>
              <a:rPr lang="en-NZ" dirty="0" err="1"/>
              <a:t>mnt</a:t>
            </a:r>
            <a:r>
              <a:rPr lang="en-NZ" dirty="0"/>
              <a:t>/scratch, which is the “mount” (i.e. the connected storage) of “scratch” (called scratch cause</a:t>
            </a:r>
            <a:br>
              <a:rPr lang="en-NZ" dirty="0"/>
            </a:br>
            <a:r>
              <a:rPr lang="en-NZ" dirty="0"/>
              <a:t>it’s meant for heavy usage, including testing stuff out or test running stuff)</a:t>
            </a:r>
            <a:br>
              <a:rPr lang="en-NZ" dirty="0"/>
            </a:br>
            <a:r>
              <a:rPr lang="en-NZ" dirty="0"/>
              <a:t>The folder is /</a:t>
            </a:r>
            <a:r>
              <a:rPr lang="en-NZ" dirty="0" err="1"/>
              <a:t>mnt</a:t>
            </a:r>
            <a:r>
              <a:rPr lang="en-NZ" dirty="0"/>
              <a:t>/scratch/</a:t>
            </a:r>
            <a:r>
              <a:rPr lang="en-NZ" dirty="0" err="1"/>
              <a:t>tessa_zeibig</a:t>
            </a:r>
            <a:endParaRPr lang="en-NZ" dirty="0"/>
          </a:p>
          <a:p>
            <a:pPr marL="285750" indent="-285750">
              <a:buFont typeface="Arial" panose="020B0604020202020204" pitchFamily="34" charset="0"/>
              <a:buChar char="•"/>
            </a:pPr>
            <a:endParaRPr lang="en-NZ" dirty="0"/>
          </a:p>
          <a:p>
            <a:pPr marL="285750" indent="-285750">
              <a:buFont typeface="Arial" panose="020B0604020202020204" pitchFamily="34" charset="0"/>
              <a:buChar char="•"/>
            </a:pPr>
            <a:r>
              <a:rPr lang="en-NZ" dirty="0"/>
              <a:t>If you feel comfortable, you can make a folder, copy the </a:t>
            </a:r>
            <a:r>
              <a:rPr lang="en-NZ" dirty="0" err="1"/>
              <a:t>fastq</a:t>
            </a:r>
            <a:r>
              <a:rPr lang="en-NZ" dirty="0"/>
              <a:t> files into that using </a:t>
            </a:r>
            <a:br>
              <a:rPr lang="en-NZ" dirty="0"/>
            </a:br>
            <a:r>
              <a:rPr lang="en-NZ" dirty="0"/>
              <a:t>cp /</a:t>
            </a:r>
            <a:r>
              <a:rPr lang="en-NZ" dirty="0" err="1"/>
              <a:t>mnt</a:t>
            </a:r>
            <a:r>
              <a:rPr lang="en-NZ" dirty="0"/>
              <a:t>/</a:t>
            </a:r>
            <a:r>
              <a:rPr lang="en-NZ" dirty="0" err="1"/>
              <a:t>archgen</a:t>
            </a:r>
            <a:r>
              <a:rPr lang="en-NZ" dirty="0"/>
              <a:t>/project1/… … … /your_file.fastq.gz .</a:t>
            </a:r>
            <a:br>
              <a:rPr lang="en-NZ" dirty="0"/>
            </a:br>
            <a:br>
              <a:rPr lang="en-NZ" dirty="0"/>
            </a:br>
            <a:r>
              <a:rPr lang="en-NZ" dirty="0"/>
              <a:t>Here cp is a tool (short for copy), you can see what it does by running</a:t>
            </a:r>
            <a:br>
              <a:rPr lang="en-NZ" dirty="0"/>
            </a:br>
            <a:r>
              <a:rPr lang="en-NZ" dirty="0"/>
              <a:t>cp --help</a:t>
            </a:r>
            <a:br>
              <a:rPr lang="en-NZ" dirty="0"/>
            </a:br>
            <a:r>
              <a:rPr lang="en-NZ" dirty="0"/>
              <a:t>And what we are giving cp as input is a directory to our file, and a single dot.</a:t>
            </a:r>
            <a:br>
              <a:rPr lang="en-NZ" dirty="0"/>
            </a:br>
            <a:r>
              <a:rPr lang="en-NZ" dirty="0"/>
              <a:t>The directory tells it where the file is located that it should perform the copy on, and the dot represents HERE</a:t>
            </a:r>
            <a:br>
              <a:rPr lang="en-NZ" dirty="0"/>
            </a:br>
            <a:r>
              <a:rPr lang="en-NZ" dirty="0"/>
              <a:t>So in human language this line says “copy file/location/file.fastq.gz HERE” </a:t>
            </a:r>
          </a:p>
          <a:p>
            <a:pPr marL="285750" indent="-285750">
              <a:buFont typeface="Arial" panose="020B0604020202020204" pitchFamily="34" charset="0"/>
              <a:buChar char="•"/>
            </a:pPr>
            <a:endParaRPr lang="en-NZ" dirty="0"/>
          </a:p>
        </p:txBody>
      </p:sp>
      <p:pic>
        <p:nvPicPr>
          <p:cNvPr id="239" name="Picture 238">
            <a:extLst>
              <a:ext uri="{FF2B5EF4-FFF2-40B4-BE49-F238E27FC236}">
                <a16:creationId xmlns:a16="http://schemas.microsoft.com/office/drawing/2014/main" id="{1D26F251-5694-6F6C-5ED7-488691932A7A}"/>
              </a:ext>
            </a:extLst>
          </p:cNvPr>
          <p:cNvPicPr>
            <a:picLocks noChangeAspect="1"/>
          </p:cNvPicPr>
          <p:nvPr/>
        </p:nvPicPr>
        <p:blipFill rotWithShape="1">
          <a:blip r:embed="rId2"/>
          <a:srcRect t="91965" r="32200"/>
          <a:stretch/>
        </p:blipFill>
        <p:spPr>
          <a:xfrm>
            <a:off x="6329402" y="2006600"/>
            <a:ext cx="5473131" cy="448734"/>
          </a:xfrm>
          <a:prstGeom prst="rect">
            <a:avLst/>
          </a:prstGeom>
        </p:spPr>
      </p:pic>
      <p:pic>
        <p:nvPicPr>
          <p:cNvPr id="242" name="Picture 241">
            <a:extLst>
              <a:ext uri="{FF2B5EF4-FFF2-40B4-BE49-F238E27FC236}">
                <a16:creationId xmlns:a16="http://schemas.microsoft.com/office/drawing/2014/main" id="{DD7BA2B1-1D0C-60E1-6812-B1FCCE8DA46F}"/>
              </a:ext>
            </a:extLst>
          </p:cNvPr>
          <p:cNvPicPr>
            <a:picLocks noChangeAspect="1"/>
          </p:cNvPicPr>
          <p:nvPr/>
        </p:nvPicPr>
        <p:blipFill rotWithShape="1">
          <a:blip r:embed="rId2"/>
          <a:srcRect r="32200" b="74138"/>
          <a:stretch/>
        </p:blipFill>
        <p:spPr>
          <a:xfrm>
            <a:off x="6329402" y="562348"/>
            <a:ext cx="5473131" cy="1444252"/>
          </a:xfrm>
          <a:prstGeom prst="rect">
            <a:avLst/>
          </a:prstGeom>
        </p:spPr>
      </p:pic>
      <p:cxnSp>
        <p:nvCxnSpPr>
          <p:cNvPr id="243" name="Straight Arrow Connector 242">
            <a:extLst>
              <a:ext uri="{FF2B5EF4-FFF2-40B4-BE49-F238E27FC236}">
                <a16:creationId xmlns:a16="http://schemas.microsoft.com/office/drawing/2014/main" id="{2B48B05F-572C-4231-7338-1615D2203239}"/>
              </a:ext>
            </a:extLst>
          </p:cNvPr>
          <p:cNvCxnSpPr/>
          <p:nvPr/>
        </p:nvCxnSpPr>
        <p:spPr>
          <a:xfrm>
            <a:off x="4656667" y="1295400"/>
            <a:ext cx="1532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51EA8816-9CA6-DA76-1AC6-EEE99C4CB602}"/>
              </a:ext>
            </a:extLst>
          </p:cNvPr>
          <p:cNvCxnSpPr>
            <a:endCxn id="239" idx="1"/>
          </p:cNvCxnSpPr>
          <p:nvPr/>
        </p:nvCxnSpPr>
        <p:spPr>
          <a:xfrm>
            <a:off x="4656667" y="1295400"/>
            <a:ext cx="1672735" cy="935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734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E54697-8970-9CAF-7577-55DEE443C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1749" y="1623268"/>
            <a:ext cx="4570561" cy="2567731"/>
          </a:xfrm>
          <a:prstGeom prst="rect">
            <a:avLst/>
          </a:prstGeom>
        </p:spPr>
      </p:pic>
      <p:pic>
        <p:nvPicPr>
          <p:cNvPr id="6" name="Picture 5">
            <a:extLst>
              <a:ext uri="{FF2B5EF4-FFF2-40B4-BE49-F238E27FC236}">
                <a16:creationId xmlns:a16="http://schemas.microsoft.com/office/drawing/2014/main" id="{AADD3486-94B3-4021-9704-6CC87258502A}"/>
              </a:ext>
            </a:extLst>
          </p:cNvPr>
          <p:cNvPicPr>
            <a:picLocks noChangeAspect="1"/>
          </p:cNvPicPr>
          <p:nvPr/>
        </p:nvPicPr>
        <p:blipFill rotWithShape="1">
          <a:blip r:embed="rId3">
            <a:extLst>
              <a:ext uri="{28A0092B-C50C-407E-A947-70E740481C1C}">
                <a14:useLocalDpi xmlns:a14="http://schemas.microsoft.com/office/drawing/2010/main" val="0"/>
              </a:ext>
            </a:extLst>
          </a:blip>
          <a:srcRect l="1046" t="1997" r="1060" b="1838"/>
          <a:stretch/>
        </p:blipFill>
        <p:spPr>
          <a:xfrm>
            <a:off x="3615655" y="1392572"/>
            <a:ext cx="5075340" cy="2993161"/>
          </a:xfrm>
          <a:prstGeom prst="rect">
            <a:avLst/>
          </a:prstGeom>
        </p:spPr>
      </p:pic>
    </p:spTree>
    <p:extLst>
      <p:ext uri="{BB962C8B-B14F-4D97-AF65-F5344CB8AC3E}">
        <p14:creationId xmlns:p14="http://schemas.microsoft.com/office/powerpoint/2010/main" val="942173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84ECFA3-7AD0-4EA6-B950-3FA9E9588F61}"/>
              </a:ext>
            </a:extLst>
          </p:cNvPr>
          <p:cNvSpPr txBox="1"/>
          <p:nvPr/>
        </p:nvSpPr>
        <p:spPr>
          <a:xfrm>
            <a:off x="759162" y="461163"/>
            <a:ext cx="11323781" cy="4062651"/>
          </a:xfrm>
          <a:prstGeom prst="rect">
            <a:avLst/>
          </a:prstGeom>
          <a:noFill/>
        </p:spPr>
        <p:txBody>
          <a:bodyPr wrap="square" rtlCol="0">
            <a:spAutoFit/>
          </a:bodyPr>
          <a:lstStyle/>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For direct connection to the server</a:t>
            </a:r>
          </a:p>
          <a:p>
            <a:pPr lvl="1"/>
            <a:r>
              <a:rPr lang="en-US" b="1" dirty="0" err="1">
                <a:latin typeface="Times New Roman" panose="02020603050405020304" pitchFamily="18" charset="0"/>
                <a:cs typeface="Times New Roman" panose="02020603050405020304" pitchFamily="18" charset="0"/>
              </a:rPr>
              <a:t>ssh</a:t>
            </a:r>
            <a:r>
              <a:rPr lang="en-US" b="1" dirty="0">
                <a:latin typeface="Times New Roman" panose="02020603050405020304" pitchFamily="18" charset="0"/>
                <a:cs typeface="Times New Roman" panose="02020603050405020304" pitchFamily="18" charset="0"/>
              </a:rPr>
              <a:t> daghead2.eva.mpg.de </a:t>
            </a:r>
          </a:p>
          <a:p>
            <a:pPr lvl="1"/>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If this doesn’t work</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ssh</a:t>
            </a:r>
            <a:r>
              <a:rPr lang="en-US" b="1" dirty="0">
                <a:latin typeface="Times New Roman" panose="02020603050405020304" pitchFamily="18" charset="0"/>
                <a:cs typeface="Times New Roman" panose="02020603050405020304" pitchFamily="18" charset="0"/>
              </a:rPr>
              <a:t> sshgw.eva.mpg.de (username is your username, password is the password you use for mail </a:t>
            </a:r>
            <a:r>
              <a:rPr lang="en-US" b="1" dirty="0" err="1">
                <a:latin typeface="Times New Roman" panose="02020603050405020304" pitchFamily="18" charset="0"/>
                <a:cs typeface="Times New Roman" panose="02020603050405020304" pitchFamily="18" charset="0"/>
              </a:rPr>
              <a:t>etc</a:t>
            </a:r>
            <a:r>
              <a:rPr lang="en-US" b="1" dirty="0">
                <a:latin typeface="Times New Roman" panose="02020603050405020304" pitchFamily="18" charset="0"/>
                <a:cs typeface="Times New Roman" panose="02020603050405020304" pitchFamily="18" charset="0"/>
              </a:rPr>
              <a:t>)</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then</a:t>
            </a:r>
          </a:p>
          <a:p>
            <a:pPr lvl="1"/>
            <a:r>
              <a:rPr lang="en-US" b="1" dirty="0" err="1">
                <a:latin typeface="Times New Roman" panose="02020603050405020304" pitchFamily="18" charset="0"/>
                <a:cs typeface="Times New Roman" panose="02020603050405020304" pitchFamily="18" charset="0"/>
              </a:rPr>
              <a:t>ssh</a:t>
            </a:r>
            <a:r>
              <a:rPr lang="en-US" b="1" dirty="0">
                <a:latin typeface="Times New Roman" panose="02020603050405020304" pitchFamily="18" charset="0"/>
                <a:cs typeface="Times New Roman" panose="02020603050405020304" pitchFamily="18" charset="0"/>
              </a:rPr>
              <a:t> daghead2.eva.mpg.de (username is your username, password is also your username unless you changed it)</a:t>
            </a:r>
          </a:p>
          <a:p>
            <a:pPr lvl="1"/>
            <a:endParaRPr lang="en-US" b="1" dirty="0">
              <a:solidFill>
                <a:srgbClr val="007364"/>
              </a:solidFill>
              <a:latin typeface="Times New Roman" panose="02020603050405020304" pitchFamily="18" charset="0"/>
              <a:cs typeface="Times New Roman" panose="02020603050405020304" pitchFamily="18" charset="0"/>
            </a:endParaRPr>
          </a:p>
          <a:p>
            <a:endParaRPr lang="en-US" b="1" dirty="0">
              <a:solidFill>
                <a:srgbClr val="007364"/>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b="1" dirty="0">
              <a:solidFill>
                <a:srgbClr val="4C8175"/>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b="1" dirty="0">
              <a:solidFill>
                <a:srgbClr val="4C8175"/>
              </a:solidFill>
              <a:latin typeface="Times New Roman" panose="02020603050405020304" pitchFamily="18" charset="0"/>
              <a:cs typeface="Times New Roman" panose="02020603050405020304" pitchFamily="18" charset="0"/>
            </a:endParaRPr>
          </a:p>
          <a:p>
            <a:endParaRPr lang="en-US" b="1" dirty="0">
              <a:solidFill>
                <a:srgbClr val="4C8175"/>
              </a:solidFill>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400" b="1" dirty="0">
              <a:solidFill>
                <a:srgbClr val="4C8175"/>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6BE2D1D-EB77-47AE-92B5-842CEEEB312A}"/>
              </a:ext>
            </a:extLst>
          </p:cNvPr>
          <p:cNvPicPr>
            <a:picLocks noChangeAspect="1"/>
          </p:cNvPicPr>
          <p:nvPr/>
        </p:nvPicPr>
        <p:blipFill>
          <a:blip r:embed="rId2"/>
          <a:stretch>
            <a:fillRect/>
          </a:stretch>
        </p:blipFill>
        <p:spPr>
          <a:xfrm>
            <a:off x="1535016" y="2706872"/>
            <a:ext cx="7555345" cy="3079886"/>
          </a:xfrm>
          <a:prstGeom prst="rect">
            <a:avLst/>
          </a:prstGeom>
        </p:spPr>
      </p:pic>
      <p:sp>
        <p:nvSpPr>
          <p:cNvPr id="8" name="Arrow: Right 7">
            <a:extLst>
              <a:ext uri="{FF2B5EF4-FFF2-40B4-BE49-F238E27FC236}">
                <a16:creationId xmlns:a16="http://schemas.microsoft.com/office/drawing/2014/main" id="{C7FA1036-1E4D-4BA2-8B8E-D972EEFBD4DC}"/>
              </a:ext>
            </a:extLst>
          </p:cNvPr>
          <p:cNvSpPr/>
          <p:nvPr/>
        </p:nvSpPr>
        <p:spPr>
          <a:xfrm>
            <a:off x="939569" y="3906190"/>
            <a:ext cx="727122" cy="3337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5998685-99AB-4899-BB82-8C921F202B92}"/>
              </a:ext>
            </a:extLst>
          </p:cNvPr>
          <p:cNvSpPr/>
          <p:nvPr/>
        </p:nvSpPr>
        <p:spPr>
          <a:xfrm>
            <a:off x="2120100" y="3739308"/>
            <a:ext cx="284075" cy="3337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88317AD-A8B8-48FE-B224-5A271A80D6AB}"/>
              </a:ext>
            </a:extLst>
          </p:cNvPr>
          <p:cNvSpPr/>
          <p:nvPr/>
        </p:nvSpPr>
        <p:spPr>
          <a:xfrm>
            <a:off x="2109737" y="4015295"/>
            <a:ext cx="284075" cy="3337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7871F90-F135-4E3A-B130-8245E84B39F6}"/>
              </a:ext>
            </a:extLst>
          </p:cNvPr>
          <p:cNvSpPr/>
          <p:nvPr/>
        </p:nvSpPr>
        <p:spPr>
          <a:xfrm rot="1848716">
            <a:off x="5726789" y="3929324"/>
            <a:ext cx="284075" cy="3337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970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obot and computer Royalty Free Vector Image - VectorStock">
            <a:extLst>
              <a:ext uri="{FF2B5EF4-FFF2-40B4-BE49-F238E27FC236}">
                <a16:creationId xmlns:a16="http://schemas.microsoft.com/office/drawing/2014/main" id="{767F95CB-7C73-4CBB-9BD6-C827BADD8B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48"/>
          <a:stretch/>
        </p:blipFill>
        <p:spPr bwMode="auto">
          <a:xfrm>
            <a:off x="4770733" y="2162265"/>
            <a:ext cx="2373769" cy="23570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299987-C578-496D-91BF-EDDCA4216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774" y="2162265"/>
            <a:ext cx="2484180" cy="2357082"/>
          </a:xfrm>
          <a:prstGeom prst="rect">
            <a:avLst/>
          </a:prstGeom>
        </p:spPr>
      </p:pic>
      <p:sp>
        <p:nvSpPr>
          <p:cNvPr id="4" name="Arrow: Curved Down 3">
            <a:extLst>
              <a:ext uri="{FF2B5EF4-FFF2-40B4-BE49-F238E27FC236}">
                <a16:creationId xmlns:a16="http://schemas.microsoft.com/office/drawing/2014/main" id="{711CDE37-89D2-45FF-84E7-62B91FA5AAE6}"/>
              </a:ext>
            </a:extLst>
          </p:cNvPr>
          <p:cNvSpPr/>
          <p:nvPr/>
        </p:nvSpPr>
        <p:spPr>
          <a:xfrm>
            <a:off x="2499763" y="864066"/>
            <a:ext cx="3169957" cy="10989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urved Down 7">
            <a:extLst>
              <a:ext uri="{FF2B5EF4-FFF2-40B4-BE49-F238E27FC236}">
                <a16:creationId xmlns:a16="http://schemas.microsoft.com/office/drawing/2014/main" id="{1AAA0510-7BC3-4497-80FD-C65D25045FBB}"/>
              </a:ext>
            </a:extLst>
          </p:cNvPr>
          <p:cNvSpPr/>
          <p:nvPr/>
        </p:nvSpPr>
        <p:spPr>
          <a:xfrm>
            <a:off x="6264821" y="864066"/>
            <a:ext cx="3169957" cy="10989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635E876-1B98-D861-1079-98E55A0A300A}"/>
              </a:ext>
            </a:extLst>
          </p:cNvPr>
          <p:cNvSpPr txBox="1"/>
          <p:nvPr/>
        </p:nvSpPr>
        <p:spPr>
          <a:xfrm>
            <a:off x="3474317" y="1228878"/>
            <a:ext cx="1220847" cy="646331"/>
          </a:xfrm>
          <a:prstGeom prst="rect">
            <a:avLst/>
          </a:prstGeom>
          <a:noFill/>
        </p:spPr>
        <p:txBody>
          <a:bodyPr wrap="none" rtlCol="0">
            <a:spAutoFit/>
          </a:bodyPr>
          <a:lstStyle/>
          <a:p>
            <a:pPr algn="ctr"/>
            <a:r>
              <a:rPr lang="en-NZ" dirty="0"/>
              <a:t>Putty/Shh</a:t>
            </a:r>
          </a:p>
          <a:p>
            <a:pPr algn="ctr"/>
            <a:r>
              <a:rPr lang="en-NZ" dirty="0"/>
              <a:t>Into server</a:t>
            </a:r>
          </a:p>
        </p:txBody>
      </p:sp>
      <p:sp>
        <p:nvSpPr>
          <p:cNvPr id="9" name="TextBox 8">
            <a:extLst>
              <a:ext uri="{FF2B5EF4-FFF2-40B4-BE49-F238E27FC236}">
                <a16:creationId xmlns:a16="http://schemas.microsoft.com/office/drawing/2014/main" id="{3C2097F9-2F2B-5E79-9B7B-36529DC1DAC4}"/>
              </a:ext>
            </a:extLst>
          </p:cNvPr>
          <p:cNvSpPr txBox="1"/>
          <p:nvPr/>
        </p:nvSpPr>
        <p:spPr>
          <a:xfrm>
            <a:off x="6782038" y="1228878"/>
            <a:ext cx="2135521" cy="646331"/>
          </a:xfrm>
          <a:prstGeom prst="rect">
            <a:avLst/>
          </a:prstGeom>
          <a:noFill/>
        </p:spPr>
        <p:txBody>
          <a:bodyPr wrap="none" rtlCol="0">
            <a:spAutoFit/>
          </a:bodyPr>
          <a:lstStyle/>
          <a:p>
            <a:pPr algn="ctr"/>
            <a:r>
              <a:rPr lang="en-NZ" dirty="0" err="1"/>
              <a:t>Qsub</a:t>
            </a:r>
            <a:endParaRPr lang="en-NZ" dirty="0"/>
          </a:p>
          <a:p>
            <a:pPr algn="ctr"/>
            <a:r>
              <a:rPr lang="en-NZ" dirty="0"/>
              <a:t>Submitting to cluster</a:t>
            </a:r>
          </a:p>
        </p:txBody>
      </p:sp>
      <p:pic>
        <p:nvPicPr>
          <p:cNvPr id="10" name="Picture 2" descr="Robot and computer Royalty Free Vector Image - VectorStock">
            <a:extLst>
              <a:ext uri="{FF2B5EF4-FFF2-40B4-BE49-F238E27FC236}">
                <a16:creationId xmlns:a16="http://schemas.microsoft.com/office/drawing/2014/main" id="{01EAD955-7571-5D25-1F8D-AF93CEA7A2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48"/>
          <a:stretch/>
        </p:blipFill>
        <p:spPr bwMode="auto">
          <a:xfrm>
            <a:off x="7589785" y="2162265"/>
            <a:ext cx="792215" cy="7866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obot and computer Royalty Free Vector Image - VectorStock">
            <a:extLst>
              <a:ext uri="{FF2B5EF4-FFF2-40B4-BE49-F238E27FC236}">
                <a16:creationId xmlns:a16="http://schemas.microsoft.com/office/drawing/2014/main" id="{7E0BBBC6-2BF8-3D43-C360-C01766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48"/>
          <a:stretch/>
        </p:blipFill>
        <p:spPr bwMode="auto">
          <a:xfrm>
            <a:off x="8382000" y="2162265"/>
            <a:ext cx="792215" cy="7866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obot and computer Royalty Free Vector Image - VectorStock">
            <a:extLst>
              <a:ext uri="{FF2B5EF4-FFF2-40B4-BE49-F238E27FC236}">
                <a16:creationId xmlns:a16="http://schemas.microsoft.com/office/drawing/2014/main" id="{A9E2130C-9DE6-CD41-8603-1FBD44EBB6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48"/>
          <a:stretch/>
        </p:blipFill>
        <p:spPr bwMode="auto">
          <a:xfrm>
            <a:off x="9171339" y="2162265"/>
            <a:ext cx="792215" cy="7866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obot and computer Royalty Free Vector Image - VectorStock">
            <a:extLst>
              <a:ext uri="{FF2B5EF4-FFF2-40B4-BE49-F238E27FC236}">
                <a16:creationId xmlns:a16="http://schemas.microsoft.com/office/drawing/2014/main" id="{22243D62-29DD-FFE6-4ED0-8DC707CB9C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48"/>
          <a:stretch/>
        </p:blipFill>
        <p:spPr bwMode="auto">
          <a:xfrm>
            <a:off x="7586909" y="2948911"/>
            <a:ext cx="792215" cy="7866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obot and computer Royalty Free Vector Image - VectorStock">
            <a:extLst>
              <a:ext uri="{FF2B5EF4-FFF2-40B4-BE49-F238E27FC236}">
                <a16:creationId xmlns:a16="http://schemas.microsoft.com/office/drawing/2014/main" id="{90424B78-E14E-2F42-4E78-D7CBCC336B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48"/>
          <a:stretch/>
        </p:blipFill>
        <p:spPr bwMode="auto">
          <a:xfrm>
            <a:off x="8379124" y="2948911"/>
            <a:ext cx="792215" cy="7866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obot and computer Royalty Free Vector Image - VectorStock">
            <a:extLst>
              <a:ext uri="{FF2B5EF4-FFF2-40B4-BE49-F238E27FC236}">
                <a16:creationId xmlns:a16="http://schemas.microsoft.com/office/drawing/2014/main" id="{6085FD29-3058-8FB9-C8C5-DF5A7F9A36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48"/>
          <a:stretch/>
        </p:blipFill>
        <p:spPr bwMode="auto">
          <a:xfrm>
            <a:off x="9168463" y="2948911"/>
            <a:ext cx="792215" cy="7866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obot and computer Royalty Free Vector Image - VectorStock">
            <a:extLst>
              <a:ext uri="{FF2B5EF4-FFF2-40B4-BE49-F238E27FC236}">
                <a16:creationId xmlns:a16="http://schemas.microsoft.com/office/drawing/2014/main" id="{2120AB8F-57E2-5BA7-E5E7-F2D940FD5E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48"/>
          <a:stretch/>
        </p:blipFill>
        <p:spPr bwMode="auto">
          <a:xfrm>
            <a:off x="7584033" y="3732701"/>
            <a:ext cx="792215" cy="7866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obot and computer Royalty Free Vector Image - VectorStock">
            <a:extLst>
              <a:ext uri="{FF2B5EF4-FFF2-40B4-BE49-F238E27FC236}">
                <a16:creationId xmlns:a16="http://schemas.microsoft.com/office/drawing/2014/main" id="{86123545-BA4A-BCBE-DE4E-DB4CA5398F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48"/>
          <a:stretch/>
        </p:blipFill>
        <p:spPr bwMode="auto">
          <a:xfrm>
            <a:off x="8376248" y="3732701"/>
            <a:ext cx="792215" cy="7866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obot and computer Royalty Free Vector Image - VectorStock">
            <a:extLst>
              <a:ext uri="{FF2B5EF4-FFF2-40B4-BE49-F238E27FC236}">
                <a16:creationId xmlns:a16="http://schemas.microsoft.com/office/drawing/2014/main" id="{4940D0D2-865C-A4B5-08FC-BF3BDB6A46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48"/>
          <a:stretch/>
        </p:blipFill>
        <p:spPr bwMode="auto">
          <a:xfrm>
            <a:off x="9165587" y="3732701"/>
            <a:ext cx="792215" cy="7866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AA65A0E-11D6-CFFD-455A-4C9105031465}"/>
              </a:ext>
            </a:extLst>
          </p:cNvPr>
          <p:cNvSpPr txBox="1"/>
          <p:nvPr/>
        </p:nvSpPr>
        <p:spPr>
          <a:xfrm>
            <a:off x="2775706" y="4552825"/>
            <a:ext cx="638316" cy="369332"/>
          </a:xfrm>
          <a:prstGeom prst="rect">
            <a:avLst/>
          </a:prstGeom>
          <a:noFill/>
        </p:spPr>
        <p:txBody>
          <a:bodyPr wrap="none" rtlCol="0">
            <a:spAutoFit/>
          </a:bodyPr>
          <a:lstStyle/>
          <a:p>
            <a:pPr algn="ctr"/>
            <a:r>
              <a:rPr lang="en-NZ" dirty="0"/>
              <a:t>User</a:t>
            </a:r>
          </a:p>
        </p:txBody>
      </p:sp>
      <p:sp>
        <p:nvSpPr>
          <p:cNvPr id="20" name="TextBox 19">
            <a:extLst>
              <a:ext uri="{FF2B5EF4-FFF2-40B4-BE49-F238E27FC236}">
                <a16:creationId xmlns:a16="http://schemas.microsoft.com/office/drawing/2014/main" id="{BC33AE3F-598A-08BE-EDFB-E977FDF990FC}"/>
              </a:ext>
            </a:extLst>
          </p:cNvPr>
          <p:cNvSpPr txBox="1"/>
          <p:nvPr/>
        </p:nvSpPr>
        <p:spPr>
          <a:xfrm>
            <a:off x="4710004" y="4552825"/>
            <a:ext cx="2495235" cy="646331"/>
          </a:xfrm>
          <a:prstGeom prst="rect">
            <a:avLst/>
          </a:prstGeom>
          <a:noFill/>
        </p:spPr>
        <p:txBody>
          <a:bodyPr wrap="none" rtlCol="0">
            <a:spAutoFit/>
          </a:bodyPr>
          <a:lstStyle/>
          <a:p>
            <a:pPr algn="ctr"/>
            <a:r>
              <a:rPr lang="en-NZ" dirty="0"/>
              <a:t>Server terminal / session</a:t>
            </a:r>
          </a:p>
          <a:p>
            <a:pPr algn="ctr"/>
            <a:r>
              <a:rPr lang="en-NZ" dirty="0"/>
              <a:t>on “head” node</a:t>
            </a:r>
          </a:p>
        </p:txBody>
      </p:sp>
      <p:sp>
        <p:nvSpPr>
          <p:cNvPr id="21" name="TextBox 20">
            <a:extLst>
              <a:ext uri="{FF2B5EF4-FFF2-40B4-BE49-F238E27FC236}">
                <a16:creationId xmlns:a16="http://schemas.microsoft.com/office/drawing/2014/main" id="{A32377FA-D160-9677-873D-5EDBB891A85F}"/>
              </a:ext>
            </a:extLst>
          </p:cNvPr>
          <p:cNvSpPr txBox="1"/>
          <p:nvPr/>
        </p:nvSpPr>
        <p:spPr>
          <a:xfrm>
            <a:off x="8269199" y="4552825"/>
            <a:ext cx="881973" cy="369332"/>
          </a:xfrm>
          <a:prstGeom prst="rect">
            <a:avLst/>
          </a:prstGeom>
          <a:noFill/>
        </p:spPr>
        <p:txBody>
          <a:bodyPr wrap="none" rtlCol="0">
            <a:spAutoFit/>
          </a:bodyPr>
          <a:lstStyle/>
          <a:p>
            <a:pPr algn="ctr"/>
            <a:r>
              <a:rPr lang="en-NZ" dirty="0"/>
              <a:t>Cluster</a:t>
            </a:r>
          </a:p>
        </p:txBody>
      </p:sp>
    </p:spTree>
    <p:extLst>
      <p:ext uri="{BB962C8B-B14F-4D97-AF65-F5344CB8AC3E}">
        <p14:creationId xmlns:p14="http://schemas.microsoft.com/office/powerpoint/2010/main" val="813418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icture 244">
            <a:extLst>
              <a:ext uri="{FF2B5EF4-FFF2-40B4-BE49-F238E27FC236}">
                <a16:creationId xmlns:a16="http://schemas.microsoft.com/office/drawing/2014/main" id="{6B48B948-B113-40A1-846D-14FB94599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361" y="1942381"/>
            <a:ext cx="5978306" cy="3974639"/>
          </a:xfrm>
          <a:prstGeom prst="rect">
            <a:avLst/>
          </a:prstGeom>
        </p:spPr>
      </p:pic>
      <p:sp>
        <p:nvSpPr>
          <p:cNvPr id="3" name="TextBox 2">
            <a:extLst>
              <a:ext uri="{FF2B5EF4-FFF2-40B4-BE49-F238E27FC236}">
                <a16:creationId xmlns:a16="http://schemas.microsoft.com/office/drawing/2014/main" id="{E1509F0A-5F08-684C-B7E8-057FE8A76154}"/>
              </a:ext>
            </a:extLst>
          </p:cNvPr>
          <p:cNvSpPr txBox="1"/>
          <p:nvPr/>
        </p:nvSpPr>
        <p:spPr>
          <a:xfrm>
            <a:off x="573192" y="199704"/>
            <a:ext cx="11323781" cy="3231654"/>
          </a:xfrm>
          <a:prstGeom prst="rect">
            <a:avLst/>
          </a:prstGeom>
          <a:noFill/>
        </p:spPr>
        <p:txBody>
          <a:bodyPr wrap="square" rtlCol="0">
            <a:spAutoFit/>
          </a:bodyPr>
          <a:lstStyle/>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 server is just a bunch of computers without a screen.</a:t>
            </a:r>
          </a:p>
          <a:p>
            <a:pPr marL="342900" indent="-34290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We call the “server” or “session” or sometimes “terminal” just our connection to the first computer. From here we tell that first computer what to do, and if it needs to do it on the rest of the computers (which we call cluster… it’s a cluster of computers, sometimes called nodes)</a:t>
            </a:r>
          </a:p>
          <a:p>
            <a:pPr lvl="1"/>
            <a:endParaRPr lang="en-US" b="1" dirty="0">
              <a:solidFill>
                <a:srgbClr val="007364"/>
              </a:solidFill>
              <a:latin typeface="Times New Roman" panose="02020603050405020304" pitchFamily="18" charset="0"/>
              <a:cs typeface="Times New Roman" panose="02020603050405020304" pitchFamily="18" charset="0"/>
            </a:endParaRPr>
          </a:p>
          <a:p>
            <a:endParaRPr lang="en-US" b="1" dirty="0">
              <a:solidFill>
                <a:srgbClr val="007364"/>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b="1" dirty="0">
              <a:solidFill>
                <a:srgbClr val="4C8175"/>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b="1" dirty="0">
              <a:solidFill>
                <a:srgbClr val="4C8175"/>
              </a:solidFill>
              <a:latin typeface="Times New Roman" panose="02020603050405020304" pitchFamily="18" charset="0"/>
              <a:cs typeface="Times New Roman" panose="02020603050405020304" pitchFamily="18" charset="0"/>
            </a:endParaRPr>
          </a:p>
          <a:p>
            <a:endParaRPr lang="en-US" b="1" dirty="0">
              <a:solidFill>
                <a:srgbClr val="4C8175"/>
              </a:solidFill>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400" b="1" dirty="0">
              <a:solidFill>
                <a:srgbClr val="4C817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4624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A75783-648E-4EF0-BB68-50F1D1D84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629" y="2667223"/>
            <a:ext cx="4924442" cy="3267512"/>
          </a:xfrm>
          <a:prstGeom prst="rect">
            <a:avLst/>
          </a:prstGeom>
        </p:spPr>
      </p:pic>
      <p:pic>
        <p:nvPicPr>
          <p:cNvPr id="5" name="Picture 4">
            <a:extLst>
              <a:ext uri="{FF2B5EF4-FFF2-40B4-BE49-F238E27FC236}">
                <a16:creationId xmlns:a16="http://schemas.microsoft.com/office/drawing/2014/main" id="{6FBD1C2D-2FDB-4B03-8529-97D0FBA5D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08" y="2686098"/>
            <a:ext cx="5786621" cy="3267512"/>
          </a:xfrm>
          <a:prstGeom prst="rect">
            <a:avLst/>
          </a:prstGeom>
        </p:spPr>
      </p:pic>
      <p:sp>
        <p:nvSpPr>
          <p:cNvPr id="4" name="TextBox 3">
            <a:extLst>
              <a:ext uri="{FF2B5EF4-FFF2-40B4-BE49-F238E27FC236}">
                <a16:creationId xmlns:a16="http://schemas.microsoft.com/office/drawing/2014/main" id="{A2925C07-750A-1D73-FF61-FF2B7EC19423}"/>
              </a:ext>
            </a:extLst>
          </p:cNvPr>
          <p:cNvSpPr txBox="1"/>
          <p:nvPr/>
        </p:nvSpPr>
        <p:spPr>
          <a:xfrm>
            <a:off x="573192" y="199704"/>
            <a:ext cx="11323781" cy="3785652"/>
          </a:xfrm>
          <a:prstGeom prst="rect">
            <a:avLst/>
          </a:prstGeom>
          <a:noFill/>
        </p:spPr>
        <p:txBody>
          <a:bodyPr wrap="square" rtlCol="0">
            <a:spAutoFit/>
          </a:bodyPr>
          <a:lstStyle/>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Besides the “nodes” which are computers that perform data tasks, there are also large </a:t>
            </a:r>
            <a:r>
              <a:rPr lang="en-US" b="1" dirty="0" err="1">
                <a:latin typeface="Times New Roman" panose="02020603050405020304" pitchFamily="18" charset="0"/>
                <a:cs typeface="Times New Roman" panose="02020603050405020304" pitchFamily="18" charset="0"/>
              </a:rPr>
              <a:t>ammounts</a:t>
            </a:r>
            <a:r>
              <a:rPr lang="en-US" b="1" dirty="0">
                <a:latin typeface="Times New Roman" panose="02020603050405020304" pitchFamily="18" charset="0"/>
                <a:cs typeface="Times New Roman" panose="02020603050405020304" pitchFamily="18" charset="0"/>
              </a:rPr>
              <a:t> of </a:t>
            </a:r>
            <a:r>
              <a:rPr lang="en-US" b="1" dirty="0" err="1">
                <a:latin typeface="Times New Roman" panose="02020603050405020304" pitchFamily="18" charset="0"/>
                <a:cs typeface="Times New Roman" panose="02020603050405020304" pitchFamily="18" charset="0"/>
              </a:rPr>
              <a:t>harddrives</a:t>
            </a:r>
            <a:r>
              <a:rPr lang="en-US" b="1" dirty="0">
                <a:latin typeface="Times New Roman" panose="02020603050405020304" pitchFamily="18" charset="0"/>
                <a:cs typeface="Times New Roman" panose="02020603050405020304" pitchFamily="18" charset="0"/>
              </a:rPr>
              <a:t>, not always looking like this. </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These are often called “mounts”. </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You can see a mount as a </a:t>
            </a:r>
            <a:r>
              <a:rPr lang="en-US" b="1" dirty="0" err="1">
                <a:latin typeface="Times New Roman" panose="02020603050405020304" pitchFamily="18" charset="0"/>
                <a:cs typeface="Times New Roman" panose="02020603050405020304" pitchFamily="18" charset="0"/>
              </a:rPr>
              <a:t>usb</a:t>
            </a:r>
            <a:r>
              <a:rPr lang="en-US" b="1" dirty="0">
                <a:latin typeface="Times New Roman" panose="02020603050405020304" pitchFamily="18" charset="0"/>
                <a:cs typeface="Times New Roman" panose="02020603050405020304" pitchFamily="18" charset="0"/>
              </a:rPr>
              <a:t> cable plugged into your PC, which then starts and connects the </a:t>
            </a:r>
            <a:r>
              <a:rPr lang="en-US" b="1" dirty="0" err="1">
                <a:latin typeface="Times New Roman" panose="02020603050405020304" pitchFamily="18" charset="0"/>
                <a:cs typeface="Times New Roman" panose="02020603050405020304" pitchFamily="18" charset="0"/>
              </a:rPr>
              <a:t>harddrive</a:t>
            </a:r>
            <a:r>
              <a:rPr lang="en-US" b="1" dirty="0">
                <a:latin typeface="Times New Roman" panose="02020603050405020304" pitchFamily="18" charset="0"/>
                <a:cs typeface="Times New Roman" panose="02020603050405020304" pitchFamily="18" charset="0"/>
              </a:rPr>
              <a:t>.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Mounting is essentially that process of starting and connecting.</a:t>
            </a:r>
          </a:p>
          <a:p>
            <a:pPr marL="342900" indent="-3429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We use two main “mounts”, the /</a:t>
            </a:r>
            <a:r>
              <a:rPr lang="en-US" b="1" dirty="0" err="1">
                <a:latin typeface="Times New Roman" panose="02020603050405020304" pitchFamily="18" charset="0"/>
                <a:cs typeface="Times New Roman" panose="02020603050405020304" pitchFamily="18" charset="0"/>
              </a:rPr>
              <a:t>mnt</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archgen</a:t>
            </a:r>
            <a:r>
              <a:rPr lang="en-US" b="1" dirty="0">
                <a:latin typeface="Times New Roman" panose="02020603050405020304" pitchFamily="18" charset="0"/>
                <a:cs typeface="Times New Roman" panose="02020603050405020304" pitchFamily="18" charset="0"/>
              </a:rPr>
              <a:t>/ for results, and the /</a:t>
            </a:r>
            <a:r>
              <a:rPr lang="en-US" b="1" dirty="0" err="1">
                <a:latin typeface="Times New Roman" panose="02020603050405020304" pitchFamily="18" charset="0"/>
                <a:cs typeface="Times New Roman" panose="02020603050405020304" pitchFamily="18" charset="0"/>
              </a:rPr>
              <a:t>mnt</a:t>
            </a:r>
            <a:r>
              <a:rPr lang="en-US" b="1" dirty="0">
                <a:latin typeface="Times New Roman" panose="02020603050405020304" pitchFamily="18" charset="0"/>
                <a:cs typeface="Times New Roman" panose="02020603050405020304" pitchFamily="18" charset="0"/>
              </a:rPr>
              <a:t>/scratch/ for playing around and testing stuff.</a:t>
            </a:r>
          </a:p>
          <a:p>
            <a:pPr lvl="1"/>
            <a:endParaRPr lang="en-US" b="1" dirty="0">
              <a:solidFill>
                <a:srgbClr val="007364"/>
              </a:solidFill>
              <a:latin typeface="Times New Roman" panose="02020603050405020304" pitchFamily="18" charset="0"/>
              <a:cs typeface="Times New Roman" panose="02020603050405020304" pitchFamily="18" charset="0"/>
            </a:endParaRPr>
          </a:p>
          <a:p>
            <a:endParaRPr lang="en-US" b="1" dirty="0">
              <a:solidFill>
                <a:srgbClr val="007364"/>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b="1" dirty="0">
              <a:solidFill>
                <a:srgbClr val="4C8175"/>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b="1" dirty="0">
              <a:solidFill>
                <a:srgbClr val="4C8175"/>
              </a:solidFill>
              <a:latin typeface="Times New Roman" panose="02020603050405020304" pitchFamily="18" charset="0"/>
              <a:cs typeface="Times New Roman" panose="02020603050405020304" pitchFamily="18" charset="0"/>
            </a:endParaRPr>
          </a:p>
          <a:p>
            <a:endParaRPr lang="en-US" b="1" dirty="0">
              <a:solidFill>
                <a:srgbClr val="4C8175"/>
              </a:solidFill>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sz="2400" b="1" dirty="0">
              <a:solidFill>
                <a:srgbClr val="4C817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107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00F496D-2EFC-43DD-AAC0-B48DD89FB91A}"/>
              </a:ext>
            </a:extLst>
          </p:cNvPr>
          <p:cNvGrpSpPr/>
          <p:nvPr/>
        </p:nvGrpSpPr>
        <p:grpSpPr>
          <a:xfrm>
            <a:off x="478630" y="286974"/>
            <a:ext cx="11966752" cy="3044773"/>
            <a:chOff x="-133766" y="3086100"/>
            <a:chExt cx="11966752" cy="3044773"/>
          </a:xfrm>
        </p:grpSpPr>
        <p:sp>
          <p:nvSpPr>
            <p:cNvPr id="10" name="Rectangle 9">
              <a:extLst>
                <a:ext uri="{FF2B5EF4-FFF2-40B4-BE49-F238E27FC236}">
                  <a16:creationId xmlns:a16="http://schemas.microsoft.com/office/drawing/2014/main" id="{90E91203-EE64-4C60-A7D0-835024C594C7}"/>
                </a:ext>
              </a:extLst>
            </p:cNvPr>
            <p:cNvSpPr/>
            <p:nvPr/>
          </p:nvSpPr>
          <p:spPr>
            <a:xfrm>
              <a:off x="212144" y="3086100"/>
              <a:ext cx="10760656" cy="291977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Magnetic Disk 10">
              <a:extLst>
                <a:ext uri="{FF2B5EF4-FFF2-40B4-BE49-F238E27FC236}">
                  <a16:creationId xmlns:a16="http://schemas.microsoft.com/office/drawing/2014/main" id="{04320A53-932F-4354-9D43-223E4A1DF41D}"/>
                </a:ext>
              </a:extLst>
            </p:cNvPr>
            <p:cNvSpPr/>
            <p:nvPr/>
          </p:nvSpPr>
          <p:spPr>
            <a:xfrm>
              <a:off x="802418" y="3610761"/>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a:extLst>
                <a:ext uri="{FF2B5EF4-FFF2-40B4-BE49-F238E27FC236}">
                  <a16:creationId xmlns:a16="http://schemas.microsoft.com/office/drawing/2014/main" id="{8B4585AE-7992-4458-9CAB-51E64751AD46}"/>
                </a:ext>
              </a:extLst>
            </p:cNvPr>
            <p:cNvSpPr/>
            <p:nvPr/>
          </p:nvSpPr>
          <p:spPr>
            <a:xfrm>
              <a:off x="802418" y="3409458"/>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a:extLst>
                <a:ext uri="{FF2B5EF4-FFF2-40B4-BE49-F238E27FC236}">
                  <a16:creationId xmlns:a16="http://schemas.microsoft.com/office/drawing/2014/main" id="{5C57C414-54C3-4D64-92F5-842A7C6E803F}"/>
                </a:ext>
              </a:extLst>
            </p:cNvPr>
            <p:cNvSpPr/>
            <p:nvPr/>
          </p:nvSpPr>
          <p:spPr>
            <a:xfrm>
              <a:off x="802418" y="3208154"/>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FCB7013-4847-4C63-A033-CF6738834EEF}"/>
                </a:ext>
              </a:extLst>
            </p:cNvPr>
            <p:cNvSpPr txBox="1"/>
            <p:nvPr/>
          </p:nvSpPr>
          <p:spPr>
            <a:xfrm>
              <a:off x="66779" y="3868860"/>
              <a:ext cx="1850751" cy="641745"/>
            </a:xfrm>
            <a:prstGeom prst="rect">
              <a:avLst/>
            </a:prstGeom>
            <a:noFill/>
          </p:spPr>
          <p:txBody>
            <a:bodyPr wrap="none" rtlCol="0">
              <a:spAutoFit/>
            </a:bodyPr>
            <a:lstStyle/>
            <a:p>
              <a:pPr algn="ctr"/>
              <a:r>
                <a:rPr lang="en-US" sz="1200" b="1" dirty="0"/>
                <a:t>/</a:t>
              </a:r>
              <a:r>
                <a:rPr lang="en-US" sz="1200" b="1" dirty="0" err="1"/>
                <a:t>mnt</a:t>
              </a:r>
              <a:r>
                <a:rPr lang="en-US" sz="1200" b="1" dirty="0"/>
                <a:t>/</a:t>
              </a:r>
              <a:r>
                <a:rPr lang="en-US" sz="1200" b="1" dirty="0" err="1"/>
                <a:t>archgen</a:t>
              </a:r>
              <a:r>
                <a:rPr lang="en-US" sz="1200" b="1" dirty="0"/>
                <a:t>/</a:t>
              </a:r>
            </a:p>
            <a:p>
              <a:pPr algn="ctr"/>
              <a:r>
                <a:rPr lang="en-US" sz="1000" b="1" dirty="0"/>
                <a:t>Permanent storage</a:t>
              </a:r>
            </a:p>
          </p:txBody>
        </p:sp>
        <p:grpSp>
          <p:nvGrpSpPr>
            <p:cNvPr id="15" name="Group 14">
              <a:extLst>
                <a:ext uri="{FF2B5EF4-FFF2-40B4-BE49-F238E27FC236}">
                  <a16:creationId xmlns:a16="http://schemas.microsoft.com/office/drawing/2014/main" id="{23F87A01-B12D-41ED-9628-F6F5BE7521FD}"/>
                </a:ext>
              </a:extLst>
            </p:cNvPr>
            <p:cNvGrpSpPr/>
            <p:nvPr/>
          </p:nvGrpSpPr>
          <p:grpSpPr>
            <a:xfrm>
              <a:off x="1862740" y="3339473"/>
              <a:ext cx="2162472" cy="2639006"/>
              <a:chOff x="5343906" y="4315949"/>
              <a:chExt cx="1451948" cy="1771907"/>
            </a:xfrm>
          </p:grpSpPr>
          <p:sp>
            <p:nvSpPr>
              <p:cNvPr id="130" name="TextBox 129">
                <a:extLst>
                  <a:ext uri="{FF2B5EF4-FFF2-40B4-BE49-F238E27FC236}">
                    <a16:creationId xmlns:a16="http://schemas.microsoft.com/office/drawing/2014/main" id="{21AD04D5-26F3-4E98-AB94-D58D73F22FE8}"/>
                  </a:ext>
                </a:extLst>
              </p:cNvPr>
              <p:cNvSpPr txBox="1"/>
              <p:nvPr/>
            </p:nvSpPr>
            <p:spPr>
              <a:xfrm>
                <a:off x="5619276" y="5626191"/>
                <a:ext cx="901209" cy="461665"/>
              </a:xfrm>
              <a:prstGeom prst="rect">
                <a:avLst/>
              </a:prstGeom>
              <a:noFill/>
            </p:spPr>
            <p:txBody>
              <a:bodyPr wrap="none" rtlCol="0">
                <a:spAutoFit/>
              </a:bodyPr>
              <a:lstStyle/>
              <a:p>
                <a:pPr algn="ctr"/>
                <a:r>
                  <a:rPr lang="en-US" sz="1200" b="1" dirty="0"/>
                  <a:t>bio01-97</a:t>
                </a:r>
              </a:p>
              <a:p>
                <a:pPr algn="ctr"/>
                <a:r>
                  <a:rPr lang="en-US" sz="1200" b="1" dirty="0"/>
                  <a:t>8CPU 15Gb</a:t>
                </a:r>
              </a:p>
            </p:txBody>
          </p:sp>
          <p:grpSp>
            <p:nvGrpSpPr>
              <p:cNvPr id="131" name="Group 130">
                <a:extLst>
                  <a:ext uri="{FF2B5EF4-FFF2-40B4-BE49-F238E27FC236}">
                    <a16:creationId xmlns:a16="http://schemas.microsoft.com/office/drawing/2014/main" id="{2AC4035C-671D-4E15-AE57-E64714CFFD2E}"/>
                  </a:ext>
                </a:extLst>
              </p:cNvPr>
              <p:cNvGrpSpPr/>
              <p:nvPr/>
            </p:nvGrpSpPr>
            <p:grpSpPr>
              <a:xfrm>
                <a:off x="5343906" y="4315949"/>
                <a:ext cx="1451948" cy="101600"/>
                <a:chOff x="5441409" y="2111121"/>
                <a:chExt cx="1451948" cy="101600"/>
              </a:xfrm>
            </p:grpSpPr>
            <p:sp>
              <p:nvSpPr>
                <p:cNvPr id="231" name="Rectangle 230">
                  <a:extLst>
                    <a:ext uri="{FF2B5EF4-FFF2-40B4-BE49-F238E27FC236}">
                      <a16:creationId xmlns:a16="http://schemas.microsoft.com/office/drawing/2014/main" id="{C09CD22E-1950-427A-A3D8-3D8A7686C0DB}"/>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1C803DA1-1AEE-4E7E-BA4B-15E6562DC55C}"/>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DF6BB23D-CDF7-4F52-9326-680139987975}"/>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2B196583-887D-4D1D-846B-C323EC020E66}"/>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D07E3D0F-BBFA-4897-A078-60B043C40EDF}"/>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BA038ABF-42EE-49C9-9002-61905E1BE634}"/>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0F6A4DEB-E7B2-4466-AA04-F3272FBD73BB}"/>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888A45B2-86FB-49AD-BF69-468ED2115BC4}"/>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38">
                  <a:extLst>
                    <a:ext uri="{FF2B5EF4-FFF2-40B4-BE49-F238E27FC236}">
                      <a16:creationId xmlns:a16="http://schemas.microsoft.com/office/drawing/2014/main" id="{22EA9401-9E6F-423A-B803-95B0FF2E70CD}"/>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Rectangle 239">
                  <a:extLst>
                    <a:ext uri="{FF2B5EF4-FFF2-40B4-BE49-F238E27FC236}">
                      <a16:creationId xmlns:a16="http://schemas.microsoft.com/office/drawing/2014/main" id="{C1AA7431-D343-4278-B369-301A7FA0EBDC}"/>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id="{3145AA2F-C5B8-4620-907C-49C81579BD34}"/>
                  </a:ext>
                </a:extLst>
              </p:cNvPr>
              <p:cNvGrpSpPr/>
              <p:nvPr/>
            </p:nvGrpSpPr>
            <p:grpSpPr>
              <a:xfrm>
                <a:off x="5343906" y="4586883"/>
                <a:ext cx="1451948" cy="101600"/>
                <a:chOff x="5441409" y="2111121"/>
                <a:chExt cx="1451948" cy="101600"/>
              </a:xfrm>
            </p:grpSpPr>
            <p:sp>
              <p:nvSpPr>
                <p:cNvPr id="221" name="Rectangle 220">
                  <a:extLst>
                    <a:ext uri="{FF2B5EF4-FFF2-40B4-BE49-F238E27FC236}">
                      <a16:creationId xmlns:a16="http://schemas.microsoft.com/office/drawing/2014/main" id="{6228F814-79DB-4BEF-BFE4-34C096AC1AD2}"/>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3F494294-99A2-4768-8FF3-D69948EE99F9}"/>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3FA3F151-6E31-4668-8567-AA6158BE40C4}"/>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A020F842-B4FB-4393-912B-040B67A68516}"/>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F25543BC-400F-46C5-9135-3EF6B129458D}"/>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3497C411-D9C5-422A-B85E-A5D3A26F4EEA}"/>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D8A49959-9114-4F14-92F9-059AAEEB2038}"/>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DA18CF6-755F-4D0F-9629-5472283C4374}"/>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ctangle 228">
                  <a:extLst>
                    <a:ext uri="{FF2B5EF4-FFF2-40B4-BE49-F238E27FC236}">
                      <a16:creationId xmlns:a16="http://schemas.microsoft.com/office/drawing/2014/main" id="{67F45602-F966-4592-977F-7615FED43829}"/>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Rectangle 229">
                  <a:extLst>
                    <a:ext uri="{FF2B5EF4-FFF2-40B4-BE49-F238E27FC236}">
                      <a16:creationId xmlns:a16="http://schemas.microsoft.com/office/drawing/2014/main" id="{39BB3F98-E2B6-49EA-91DA-58DD3920B34E}"/>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 name="Group 132">
                <a:extLst>
                  <a:ext uri="{FF2B5EF4-FFF2-40B4-BE49-F238E27FC236}">
                    <a16:creationId xmlns:a16="http://schemas.microsoft.com/office/drawing/2014/main" id="{16641516-DECA-4AD1-B352-4AB8424A988E}"/>
                  </a:ext>
                </a:extLst>
              </p:cNvPr>
              <p:cNvGrpSpPr/>
              <p:nvPr/>
            </p:nvGrpSpPr>
            <p:grpSpPr>
              <a:xfrm>
                <a:off x="5343906" y="4451416"/>
                <a:ext cx="1451948" cy="101600"/>
                <a:chOff x="5441409" y="2111121"/>
                <a:chExt cx="1451948" cy="101600"/>
              </a:xfrm>
            </p:grpSpPr>
            <p:sp>
              <p:nvSpPr>
                <p:cNvPr id="211" name="Rectangle 210">
                  <a:extLst>
                    <a:ext uri="{FF2B5EF4-FFF2-40B4-BE49-F238E27FC236}">
                      <a16:creationId xmlns:a16="http://schemas.microsoft.com/office/drawing/2014/main" id="{8189568F-799E-47A0-B620-04D7317F094A}"/>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0208FB4D-1E5D-4224-BAB4-C7D62C49FFDC}"/>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6189D4AD-974F-46DE-8B41-54E1C7C99FBF}"/>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87995715-5751-4277-9D3F-B92D2619A07C}"/>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02FD3A18-67E4-4FBF-98AA-209C7F08E9F9}"/>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C91FDAA6-68AB-495A-9FFD-90A3294262A2}"/>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BC1B6927-9700-473F-9EE1-0234F96F825D}"/>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B07D67AE-989C-4F1B-B363-B88675F8CA74}"/>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Rectangle 218">
                  <a:extLst>
                    <a:ext uri="{FF2B5EF4-FFF2-40B4-BE49-F238E27FC236}">
                      <a16:creationId xmlns:a16="http://schemas.microsoft.com/office/drawing/2014/main" id="{F09F4465-78F9-4C7D-9430-9857F9DE8FBF}"/>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Rectangle 219">
                  <a:extLst>
                    <a:ext uri="{FF2B5EF4-FFF2-40B4-BE49-F238E27FC236}">
                      <a16:creationId xmlns:a16="http://schemas.microsoft.com/office/drawing/2014/main" id="{E88420CD-5B9B-4068-A98B-50A648685A1C}"/>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a:extLst>
                  <a:ext uri="{FF2B5EF4-FFF2-40B4-BE49-F238E27FC236}">
                    <a16:creationId xmlns:a16="http://schemas.microsoft.com/office/drawing/2014/main" id="{C0CACEDD-BDB8-4992-A065-300359F2E2F8}"/>
                  </a:ext>
                </a:extLst>
              </p:cNvPr>
              <p:cNvGrpSpPr/>
              <p:nvPr/>
            </p:nvGrpSpPr>
            <p:grpSpPr>
              <a:xfrm>
                <a:off x="5343906" y="4722350"/>
                <a:ext cx="1451948" cy="101600"/>
                <a:chOff x="5441409" y="2111121"/>
                <a:chExt cx="1451948" cy="101600"/>
              </a:xfrm>
            </p:grpSpPr>
            <p:sp>
              <p:nvSpPr>
                <p:cNvPr id="201" name="Rectangle 200">
                  <a:extLst>
                    <a:ext uri="{FF2B5EF4-FFF2-40B4-BE49-F238E27FC236}">
                      <a16:creationId xmlns:a16="http://schemas.microsoft.com/office/drawing/2014/main" id="{2161E50B-AEF6-438E-A667-195E82201C3B}"/>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173E2F9A-54C4-476D-83D2-FC9C32005F75}"/>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9733CE8C-E1DB-4D2D-B603-C3EFD9A95C53}"/>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FBE8CED8-DCEE-4132-8809-51A944ECA29D}"/>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159A0953-814C-43B4-B0FB-386D5465270D}"/>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50178907-E77A-4157-B442-1535651A3103}"/>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E59E2708-0EDD-428D-892D-E21CE498518D}"/>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31F0BCC9-2B92-44B9-B3A6-1A1E4533D317}"/>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208">
                  <a:extLst>
                    <a:ext uri="{FF2B5EF4-FFF2-40B4-BE49-F238E27FC236}">
                      <a16:creationId xmlns:a16="http://schemas.microsoft.com/office/drawing/2014/main" id="{76A6028C-4073-4AF2-AE4C-EF4F219B2585}"/>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Rectangle 209">
                  <a:extLst>
                    <a:ext uri="{FF2B5EF4-FFF2-40B4-BE49-F238E27FC236}">
                      <a16:creationId xmlns:a16="http://schemas.microsoft.com/office/drawing/2014/main" id="{E9AAB74C-D5E4-4146-B1AC-8F9924941378}"/>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5" name="Group 134">
                <a:extLst>
                  <a:ext uri="{FF2B5EF4-FFF2-40B4-BE49-F238E27FC236}">
                    <a16:creationId xmlns:a16="http://schemas.microsoft.com/office/drawing/2014/main" id="{9C246D3B-3855-4338-9E9B-5EFCF50BB31F}"/>
                  </a:ext>
                </a:extLst>
              </p:cNvPr>
              <p:cNvGrpSpPr/>
              <p:nvPr/>
            </p:nvGrpSpPr>
            <p:grpSpPr>
              <a:xfrm>
                <a:off x="5343906" y="4857817"/>
                <a:ext cx="1451948" cy="101600"/>
                <a:chOff x="5441409" y="2111121"/>
                <a:chExt cx="1451948" cy="101600"/>
              </a:xfrm>
            </p:grpSpPr>
            <p:sp>
              <p:nvSpPr>
                <p:cNvPr id="191" name="Rectangle 190">
                  <a:extLst>
                    <a:ext uri="{FF2B5EF4-FFF2-40B4-BE49-F238E27FC236}">
                      <a16:creationId xmlns:a16="http://schemas.microsoft.com/office/drawing/2014/main" id="{F329CC47-C6FC-4870-B343-969B3BBD9004}"/>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BDD12E42-6D04-4998-9DB6-DB415FBDB6EE}"/>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F5892B58-3737-4BF2-BCC0-1A0E50641B4C}"/>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635C11AE-8CB2-481E-B4A5-360DB1697765}"/>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E0534742-16C1-4A7F-A119-13A05D9689FB}"/>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C67F4B5-736F-4557-AC81-4EB6627D38A5}"/>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10FBDB33-41BC-484D-9905-85D641243F98}"/>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50DCA825-E75B-425B-AF4E-7D0B2AEEE30C}"/>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Rectangle 198">
                  <a:extLst>
                    <a:ext uri="{FF2B5EF4-FFF2-40B4-BE49-F238E27FC236}">
                      <a16:creationId xmlns:a16="http://schemas.microsoft.com/office/drawing/2014/main" id="{665FDA64-3B73-4396-9A5E-D7F7EB00B10D}"/>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Rectangle 199">
                  <a:extLst>
                    <a:ext uri="{FF2B5EF4-FFF2-40B4-BE49-F238E27FC236}">
                      <a16:creationId xmlns:a16="http://schemas.microsoft.com/office/drawing/2014/main" id="{8FD2A001-B8F6-4042-B8CF-60DF2779AB81}"/>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6" name="Group 135">
                <a:extLst>
                  <a:ext uri="{FF2B5EF4-FFF2-40B4-BE49-F238E27FC236}">
                    <a16:creationId xmlns:a16="http://schemas.microsoft.com/office/drawing/2014/main" id="{608165F1-2E45-4CC4-8C7A-9112A6744E53}"/>
                  </a:ext>
                </a:extLst>
              </p:cNvPr>
              <p:cNvGrpSpPr/>
              <p:nvPr/>
            </p:nvGrpSpPr>
            <p:grpSpPr>
              <a:xfrm>
                <a:off x="5343906" y="4993284"/>
                <a:ext cx="1451948" cy="101600"/>
                <a:chOff x="5441409" y="2111121"/>
                <a:chExt cx="1451948" cy="101600"/>
              </a:xfrm>
            </p:grpSpPr>
            <p:sp>
              <p:nvSpPr>
                <p:cNvPr id="181" name="Rectangle 180">
                  <a:extLst>
                    <a:ext uri="{FF2B5EF4-FFF2-40B4-BE49-F238E27FC236}">
                      <a16:creationId xmlns:a16="http://schemas.microsoft.com/office/drawing/2014/main" id="{3C389EF9-B6CF-4375-9720-F45DB8A573E2}"/>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884AC599-5833-437A-9A1C-035085FB342D}"/>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CFA48A87-51BF-475F-B3AD-6DDCBCB22A9D}"/>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64E0EC63-ECAF-466D-A259-11661AB4FAA6}"/>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4531A4B5-27EE-4E98-8467-C123A495446F}"/>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8B052DA9-5553-4FD3-9B5F-3316FDA7207C}"/>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F0911E68-AC6A-4A19-B2E2-E18C6537BD9E}"/>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A64BF9B7-84B6-45AD-B5F2-E03FEC80F9CD}"/>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ectangle 188">
                  <a:extLst>
                    <a:ext uri="{FF2B5EF4-FFF2-40B4-BE49-F238E27FC236}">
                      <a16:creationId xmlns:a16="http://schemas.microsoft.com/office/drawing/2014/main" id="{AD06C35F-7AC3-4C61-9A5F-2BE1FB336782}"/>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Rectangle 189">
                  <a:extLst>
                    <a:ext uri="{FF2B5EF4-FFF2-40B4-BE49-F238E27FC236}">
                      <a16:creationId xmlns:a16="http://schemas.microsoft.com/office/drawing/2014/main" id="{3889D460-F0AA-4A76-A61A-3C23BDA40586}"/>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FD886EB6-1343-4896-87B0-5B1CF6AEA61F}"/>
                  </a:ext>
                </a:extLst>
              </p:cNvPr>
              <p:cNvGrpSpPr/>
              <p:nvPr/>
            </p:nvGrpSpPr>
            <p:grpSpPr>
              <a:xfrm>
                <a:off x="5343906" y="5128751"/>
                <a:ext cx="1451948" cy="101600"/>
                <a:chOff x="5441409" y="2111121"/>
                <a:chExt cx="1451948" cy="101600"/>
              </a:xfrm>
            </p:grpSpPr>
            <p:sp>
              <p:nvSpPr>
                <p:cNvPr id="171" name="Rectangle 170">
                  <a:extLst>
                    <a:ext uri="{FF2B5EF4-FFF2-40B4-BE49-F238E27FC236}">
                      <a16:creationId xmlns:a16="http://schemas.microsoft.com/office/drawing/2014/main" id="{CB7718DF-81DD-40D7-ACED-7E5ED729F3DC}"/>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832058B8-560E-426E-9A29-DCB03E9EC1BF}"/>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E5B72189-A1D2-4B03-8DB9-6C44A0ACD754}"/>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D9B933C6-C1C0-4021-82EA-6066294E3134}"/>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E684EE3B-6319-4446-8C30-45FE11DC20B9}"/>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461540F1-667F-4CDF-A426-4D541C88FE2E}"/>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4D585364-921B-4AD4-AD72-AAFF83A12701}"/>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25D1242C-9538-40D2-9D02-DB78CE1EC38F}"/>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ectangle 178">
                  <a:extLst>
                    <a:ext uri="{FF2B5EF4-FFF2-40B4-BE49-F238E27FC236}">
                      <a16:creationId xmlns:a16="http://schemas.microsoft.com/office/drawing/2014/main" id="{242724C6-F767-4B86-8771-BAEE886D4B15}"/>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Rectangle 179">
                  <a:extLst>
                    <a:ext uri="{FF2B5EF4-FFF2-40B4-BE49-F238E27FC236}">
                      <a16:creationId xmlns:a16="http://schemas.microsoft.com/office/drawing/2014/main" id="{54E3BDAD-171C-4BC9-8175-907297B852FB}"/>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8" name="Group 137">
                <a:extLst>
                  <a:ext uri="{FF2B5EF4-FFF2-40B4-BE49-F238E27FC236}">
                    <a16:creationId xmlns:a16="http://schemas.microsoft.com/office/drawing/2014/main" id="{23C0480B-41C3-4B24-B1AE-1C2575A0BF73}"/>
                  </a:ext>
                </a:extLst>
              </p:cNvPr>
              <p:cNvGrpSpPr/>
              <p:nvPr/>
            </p:nvGrpSpPr>
            <p:grpSpPr>
              <a:xfrm>
                <a:off x="5343906" y="5264218"/>
                <a:ext cx="1451948" cy="101600"/>
                <a:chOff x="5441409" y="2111121"/>
                <a:chExt cx="1451948" cy="101600"/>
              </a:xfrm>
            </p:grpSpPr>
            <p:sp>
              <p:nvSpPr>
                <p:cNvPr id="161" name="Rectangle 160">
                  <a:extLst>
                    <a:ext uri="{FF2B5EF4-FFF2-40B4-BE49-F238E27FC236}">
                      <a16:creationId xmlns:a16="http://schemas.microsoft.com/office/drawing/2014/main" id="{AD4B7C88-17E2-442D-9462-997AF27370A0}"/>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FA758AA4-0D6C-46A1-9B0E-13C90F18451A}"/>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06100528-EB67-45DD-91BF-04F2310A3BBE}"/>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6EB4789B-26A8-4874-95E0-9492257D1C8B}"/>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9A81991F-AB45-4A7A-83A3-51CB389602E0}"/>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B32F48FC-27B4-439B-B2F3-0F30B582957D}"/>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1CDFB87D-6472-40AC-801E-E6F11C5138E8}"/>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855D3B2F-58D4-4E41-9444-169082A86159}"/>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168">
                  <a:extLst>
                    <a:ext uri="{FF2B5EF4-FFF2-40B4-BE49-F238E27FC236}">
                      <a16:creationId xmlns:a16="http://schemas.microsoft.com/office/drawing/2014/main" id="{EC8EBC5B-8393-4AC1-BDAA-DAA3150B1E7C}"/>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22046C81-A76A-4BBD-88EC-D737A2967884}"/>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BEFC1479-B2D9-4B61-8943-529B3AABDB56}"/>
                  </a:ext>
                </a:extLst>
              </p:cNvPr>
              <p:cNvGrpSpPr/>
              <p:nvPr/>
            </p:nvGrpSpPr>
            <p:grpSpPr>
              <a:xfrm>
                <a:off x="5343906" y="5399685"/>
                <a:ext cx="1451948" cy="101600"/>
                <a:chOff x="5441409" y="2111121"/>
                <a:chExt cx="1451948" cy="101600"/>
              </a:xfrm>
            </p:grpSpPr>
            <p:sp>
              <p:nvSpPr>
                <p:cNvPr id="151" name="Rectangle 150">
                  <a:extLst>
                    <a:ext uri="{FF2B5EF4-FFF2-40B4-BE49-F238E27FC236}">
                      <a16:creationId xmlns:a16="http://schemas.microsoft.com/office/drawing/2014/main" id="{BF3C3134-5F1F-4BE0-8EA7-C2D8E6418F74}"/>
                    </a:ext>
                  </a:extLst>
                </p:cNvPr>
                <p:cNvSpPr/>
                <p:nvPr/>
              </p:nvSpPr>
              <p:spPr>
                <a:xfrm>
                  <a:off x="5441409"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80F27E47-DC4B-4C16-9FD8-6233C9A4E009}"/>
                    </a:ext>
                  </a:extLst>
                </p:cNvPr>
                <p:cNvSpPr/>
                <p:nvPr/>
              </p:nvSpPr>
              <p:spPr>
                <a:xfrm>
                  <a:off x="5591448"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1E1C5A47-044F-4E5A-BCCF-91EC04AB6B29}"/>
                    </a:ext>
                  </a:extLst>
                </p:cNvPr>
                <p:cNvSpPr/>
                <p:nvPr/>
              </p:nvSpPr>
              <p:spPr>
                <a:xfrm>
                  <a:off x="574148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0BB4E0E8-2195-4129-9526-A9C9CE1CE21D}"/>
                    </a:ext>
                  </a:extLst>
                </p:cNvPr>
                <p:cNvSpPr/>
                <p:nvPr/>
              </p:nvSpPr>
              <p:spPr>
                <a:xfrm>
                  <a:off x="5891526"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78A873F6-84C7-4DB6-AA2E-3304CBFF0C86}"/>
                    </a:ext>
                  </a:extLst>
                </p:cNvPr>
                <p:cNvSpPr/>
                <p:nvPr/>
              </p:nvSpPr>
              <p:spPr>
                <a:xfrm>
                  <a:off x="6041565"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D1BB479-5790-4E00-AC2B-BAD1CEB968E1}"/>
                    </a:ext>
                  </a:extLst>
                </p:cNvPr>
                <p:cNvSpPr/>
                <p:nvPr/>
              </p:nvSpPr>
              <p:spPr>
                <a:xfrm>
                  <a:off x="6191604"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F4EC00A9-F193-4698-83A1-C381394CD54D}"/>
                    </a:ext>
                  </a:extLst>
                </p:cNvPr>
                <p:cNvSpPr/>
                <p:nvPr/>
              </p:nvSpPr>
              <p:spPr>
                <a:xfrm>
                  <a:off x="6341643"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47CDE041-F9A0-4332-8577-36C946A769E8}"/>
                    </a:ext>
                  </a:extLst>
                </p:cNvPr>
                <p:cNvSpPr/>
                <p:nvPr/>
              </p:nvSpPr>
              <p:spPr>
                <a:xfrm>
                  <a:off x="6491682"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F7EC7447-606F-41C0-A79D-DD1D3183F372}"/>
                    </a:ext>
                  </a:extLst>
                </p:cNvPr>
                <p:cNvSpPr/>
                <p:nvPr/>
              </p:nvSpPr>
              <p:spPr>
                <a:xfrm>
                  <a:off x="6641721"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a16="http://schemas.microsoft.com/office/drawing/2014/main" id="{4149E030-9B4F-4391-81E6-4A50A1A8955A}"/>
                    </a:ext>
                  </a:extLst>
                </p:cNvPr>
                <p:cNvSpPr/>
                <p:nvPr/>
              </p:nvSpPr>
              <p:spPr>
                <a:xfrm>
                  <a:off x="6791757" y="2111121"/>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0" name="Group 139">
                <a:extLst>
                  <a:ext uri="{FF2B5EF4-FFF2-40B4-BE49-F238E27FC236}">
                    <a16:creationId xmlns:a16="http://schemas.microsoft.com/office/drawing/2014/main" id="{67019BA0-886D-4749-A83D-B7058C7D57CC}"/>
                  </a:ext>
                </a:extLst>
              </p:cNvPr>
              <p:cNvGrpSpPr/>
              <p:nvPr/>
            </p:nvGrpSpPr>
            <p:grpSpPr>
              <a:xfrm>
                <a:off x="5343906" y="5535149"/>
                <a:ext cx="1451948" cy="101600"/>
                <a:chOff x="5441409" y="2111121"/>
                <a:chExt cx="1451948" cy="101600"/>
              </a:xfrm>
              <a:solidFill>
                <a:schemeClr val="bg2">
                  <a:lumMod val="50000"/>
                </a:schemeClr>
              </a:solidFill>
            </p:grpSpPr>
            <p:sp>
              <p:nvSpPr>
                <p:cNvPr id="141" name="Rectangle 140">
                  <a:extLst>
                    <a:ext uri="{FF2B5EF4-FFF2-40B4-BE49-F238E27FC236}">
                      <a16:creationId xmlns:a16="http://schemas.microsoft.com/office/drawing/2014/main" id="{AB7A5C0D-4B62-4AFA-B5DB-10178A64580D}"/>
                    </a:ext>
                  </a:extLst>
                </p:cNvPr>
                <p:cNvSpPr/>
                <p:nvPr/>
              </p:nvSpPr>
              <p:spPr>
                <a:xfrm>
                  <a:off x="5441409"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1624ADD0-1A6E-47EB-BD56-10090C7D07EF}"/>
                    </a:ext>
                  </a:extLst>
                </p:cNvPr>
                <p:cNvSpPr/>
                <p:nvPr/>
              </p:nvSpPr>
              <p:spPr>
                <a:xfrm>
                  <a:off x="5591448"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CE98914-AE31-491B-AC9D-DB580513E191}"/>
                    </a:ext>
                  </a:extLst>
                </p:cNvPr>
                <p:cNvSpPr/>
                <p:nvPr/>
              </p:nvSpPr>
              <p:spPr>
                <a:xfrm>
                  <a:off x="5741487"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6FE20784-7C2B-44E9-80B4-2CEA7A8C35BB}"/>
                    </a:ext>
                  </a:extLst>
                </p:cNvPr>
                <p:cNvSpPr/>
                <p:nvPr/>
              </p:nvSpPr>
              <p:spPr>
                <a:xfrm>
                  <a:off x="5891526"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2877EA9B-059D-440C-90AC-F2C7E1F3EFA8}"/>
                    </a:ext>
                  </a:extLst>
                </p:cNvPr>
                <p:cNvSpPr/>
                <p:nvPr/>
              </p:nvSpPr>
              <p:spPr>
                <a:xfrm>
                  <a:off x="6041565"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CAF8720A-5CCE-4AA0-BF79-9B6FB88F551A}"/>
                    </a:ext>
                  </a:extLst>
                </p:cNvPr>
                <p:cNvSpPr/>
                <p:nvPr/>
              </p:nvSpPr>
              <p:spPr>
                <a:xfrm>
                  <a:off x="6191604"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AA0AF3B7-C7CA-4D08-AB2F-F865E6FBB128}"/>
                    </a:ext>
                  </a:extLst>
                </p:cNvPr>
                <p:cNvSpPr/>
                <p:nvPr/>
              </p:nvSpPr>
              <p:spPr>
                <a:xfrm>
                  <a:off x="6341643"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A3ADD4C7-5D27-4E7E-A19B-936A098FDB66}"/>
                    </a:ext>
                  </a:extLst>
                </p:cNvPr>
                <p:cNvSpPr/>
                <p:nvPr/>
              </p:nvSpPr>
              <p:spPr>
                <a:xfrm>
                  <a:off x="6491682"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499C8F2B-D576-494A-9865-AC75CC955465}"/>
                    </a:ext>
                  </a:extLst>
                </p:cNvPr>
                <p:cNvSpPr/>
                <p:nvPr/>
              </p:nvSpPr>
              <p:spPr>
                <a:xfrm>
                  <a:off x="6641721"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a16="http://schemas.microsoft.com/office/drawing/2014/main" id="{D1335DC5-C2A8-42BA-A564-A488CA523753}"/>
                    </a:ext>
                  </a:extLst>
                </p:cNvPr>
                <p:cNvSpPr/>
                <p:nvPr/>
              </p:nvSpPr>
              <p:spPr>
                <a:xfrm>
                  <a:off x="6791757" y="211112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 name="Group 15">
              <a:extLst>
                <a:ext uri="{FF2B5EF4-FFF2-40B4-BE49-F238E27FC236}">
                  <a16:creationId xmlns:a16="http://schemas.microsoft.com/office/drawing/2014/main" id="{0955954F-9A98-41E7-B0BA-8006B3695AC3}"/>
                </a:ext>
              </a:extLst>
            </p:cNvPr>
            <p:cNvGrpSpPr/>
            <p:nvPr/>
          </p:nvGrpSpPr>
          <p:grpSpPr>
            <a:xfrm>
              <a:off x="5618266" y="3339474"/>
              <a:ext cx="1609617" cy="2244383"/>
              <a:chOff x="7099254" y="4314560"/>
              <a:chExt cx="1080745" cy="1506945"/>
            </a:xfrm>
          </p:grpSpPr>
          <p:sp>
            <p:nvSpPr>
              <p:cNvPr id="94" name="Rectangle 93">
                <a:extLst>
                  <a:ext uri="{FF2B5EF4-FFF2-40B4-BE49-F238E27FC236}">
                    <a16:creationId xmlns:a16="http://schemas.microsoft.com/office/drawing/2014/main" id="{CFDAAA7C-CE8B-4210-A010-46206AE6EBB8}"/>
                  </a:ext>
                </a:extLst>
              </p:cNvPr>
              <p:cNvSpPr/>
              <p:nvPr/>
            </p:nvSpPr>
            <p:spPr>
              <a:xfrm>
                <a:off x="7286526" y="43145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8C8AF99-1C05-4B33-ABFC-EB50A6F4C7C8}"/>
                  </a:ext>
                </a:extLst>
              </p:cNvPr>
              <p:cNvSpPr/>
              <p:nvPr/>
            </p:nvSpPr>
            <p:spPr>
              <a:xfrm>
                <a:off x="7437676" y="43145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F621DBA-53C5-4A7F-A645-A10C990D540B}"/>
                  </a:ext>
                </a:extLst>
              </p:cNvPr>
              <p:cNvSpPr/>
              <p:nvPr/>
            </p:nvSpPr>
            <p:spPr>
              <a:xfrm>
                <a:off x="7588826" y="43145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A1A327B-0C88-4EDF-87F1-46A2C1696441}"/>
                  </a:ext>
                </a:extLst>
              </p:cNvPr>
              <p:cNvSpPr/>
              <p:nvPr/>
            </p:nvSpPr>
            <p:spPr>
              <a:xfrm>
                <a:off x="7739976" y="43145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B56D5BA-0211-445F-8278-D2B3C837E987}"/>
                  </a:ext>
                </a:extLst>
              </p:cNvPr>
              <p:cNvSpPr/>
              <p:nvPr/>
            </p:nvSpPr>
            <p:spPr>
              <a:xfrm>
                <a:off x="7891126" y="43145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5023090-1C7F-427F-BB2C-6C5FF71E3176}"/>
                  </a:ext>
                </a:extLst>
              </p:cNvPr>
              <p:cNvSpPr/>
              <p:nvPr/>
            </p:nvSpPr>
            <p:spPr>
              <a:xfrm>
                <a:off x="7286526" y="44669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59F51882-78DF-477C-8E91-56441DBCDCC5}"/>
                  </a:ext>
                </a:extLst>
              </p:cNvPr>
              <p:cNvSpPr/>
              <p:nvPr/>
            </p:nvSpPr>
            <p:spPr>
              <a:xfrm>
                <a:off x="7437676" y="44669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4542CF7D-D500-4EA5-A5CD-A08AE0C589B4}"/>
                  </a:ext>
                </a:extLst>
              </p:cNvPr>
              <p:cNvSpPr/>
              <p:nvPr/>
            </p:nvSpPr>
            <p:spPr>
              <a:xfrm>
                <a:off x="7588826" y="44669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246E3F30-1FFF-44D5-9CDF-6A81FCEE6DE6}"/>
                  </a:ext>
                </a:extLst>
              </p:cNvPr>
              <p:cNvSpPr/>
              <p:nvPr/>
            </p:nvSpPr>
            <p:spPr>
              <a:xfrm>
                <a:off x="7739976" y="44669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743508C-AAAA-44EA-B1DD-C1D503A46170}"/>
                  </a:ext>
                </a:extLst>
              </p:cNvPr>
              <p:cNvSpPr/>
              <p:nvPr/>
            </p:nvSpPr>
            <p:spPr>
              <a:xfrm>
                <a:off x="7891126" y="44669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9F044CE-6A88-4419-BEC7-32649EA6FA84}"/>
                  </a:ext>
                </a:extLst>
              </p:cNvPr>
              <p:cNvSpPr/>
              <p:nvPr/>
            </p:nvSpPr>
            <p:spPr>
              <a:xfrm>
                <a:off x="7286526" y="46193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94E9541-F8AA-43D1-B350-75E1E34C3C97}"/>
                  </a:ext>
                </a:extLst>
              </p:cNvPr>
              <p:cNvSpPr/>
              <p:nvPr/>
            </p:nvSpPr>
            <p:spPr>
              <a:xfrm>
                <a:off x="7437676" y="46193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B67A58A-E34B-4294-925B-103941FE6A1E}"/>
                  </a:ext>
                </a:extLst>
              </p:cNvPr>
              <p:cNvSpPr/>
              <p:nvPr/>
            </p:nvSpPr>
            <p:spPr>
              <a:xfrm>
                <a:off x="7588826" y="46193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79100CC-BA20-44DE-BA2E-AE4836A259DB}"/>
                  </a:ext>
                </a:extLst>
              </p:cNvPr>
              <p:cNvSpPr/>
              <p:nvPr/>
            </p:nvSpPr>
            <p:spPr>
              <a:xfrm>
                <a:off x="7739976" y="46193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6A121C7-BC86-4A6A-887B-9E6B4C9F019A}"/>
                  </a:ext>
                </a:extLst>
              </p:cNvPr>
              <p:cNvSpPr/>
              <p:nvPr/>
            </p:nvSpPr>
            <p:spPr>
              <a:xfrm>
                <a:off x="7891126" y="46193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ABAA55D-6E20-4109-9940-1A52C76BAE41}"/>
                  </a:ext>
                </a:extLst>
              </p:cNvPr>
              <p:cNvSpPr/>
              <p:nvPr/>
            </p:nvSpPr>
            <p:spPr>
              <a:xfrm>
                <a:off x="7286526" y="47717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4E7F388-1ADB-492C-8C6A-D8A1E0B9B95C}"/>
                  </a:ext>
                </a:extLst>
              </p:cNvPr>
              <p:cNvSpPr/>
              <p:nvPr/>
            </p:nvSpPr>
            <p:spPr>
              <a:xfrm>
                <a:off x="7437676" y="47717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B85DEF31-FC08-45A7-A9CB-4D27A021BEE7}"/>
                  </a:ext>
                </a:extLst>
              </p:cNvPr>
              <p:cNvSpPr/>
              <p:nvPr/>
            </p:nvSpPr>
            <p:spPr>
              <a:xfrm>
                <a:off x="7588826" y="47717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699192A-0F2E-45CB-8C96-78F3906738BF}"/>
                  </a:ext>
                </a:extLst>
              </p:cNvPr>
              <p:cNvSpPr/>
              <p:nvPr/>
            </p:nvSpPr>
            <p:spPr>
              <a:xfrm>
                <a:off x="7739976" y="47717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ABC9CFF-7160-4018-A44A-0A305BAD9E40}"/>
                  </a:ext>
                </a:extLst>
              </p:cNvPr>
              <p:cNvSpPr/>
              <p:nvPr/>
            </p:nvSpPr>
            <p:spPr>
              <a:xfrm>
                <a:off x="7891126" y="4771760"/>
                <a:ext cx="101600" cy="101600"/>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7027466F-D6DB-4C12-B207-9B7DA05E0FF9}"/>
                  </a:ext>
                </a:extLst>
              </p:cNvPr>
              <p:cNvSpPr/>
              <p:nvPr/>
            </p:nvSpPr>
            <p:spPr>
              <a:xfrm>
                <a:off x="7286526" y="49241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EC664A31-53D6-4F86-9330-685473782F43}"/>
                  </a:ext>
                </a:extLst>
              </p:cNvPr>
              <p:cNvSpPr/>
              <p:nvPr/>
            </p:nvSpPr>
            <p:spPr>
              <a:xfrm>
                <a:off x="7437676" y="49241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F9DD8FE1-314F-4E87-8F6E-6F8D246E3AE2}"/>
                  </a:ext>
                </a:extLst>
              </p:cNvPr>
              <p:cNvSpPr/>
              <p:nvPr/>
            </p:nvSpPr>
            <p:spPr>
              <a:xfrm>
                <a:off x="7588826" y="49241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3CC3112-B90B-4971-A59D-01DDBDAD31BB}"/>
                  </a:ext>
                </a:extLst>
              </p:cNvPr>
              <p:cNvSpPr/>
              <p:nvPr/>
            </p:nvSpPr>
            <p:spPr>
              <a:xfrm>
                <a:off x="7739976" y="49241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C866CEA-C288-40F3-BB36-08DF08F8ED52}"/>
                  </a:ext>
                </a:extLst>
              </p:cNvPr>
              <p:cNvSpPr/>
              <p:nvPr/>
            </p:nvSpPr>
            <p:spPr>
              <a:xfrm>
                <a:off x="7891126" y="49241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BE2ADE4-E51D-4B8A-A93F-4C3545C2E5CB}"/>
                  </a:ext>
                </a:extLst>
              </p:cNvPr>
              <p:cNvSpPr/>
              <p:nvPr/>
            </p:nvSpPr>
            <p:spPr>
              <a:xfrm>
                <a:off x="7286526" y="50765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CF24210-ED86-4F87-A2C8-112E1014229E}"/>
                  </a:ext>
                </a:extLst>
              </p:cNvPr>
              <p:cNvSpPr/>
              <p:nvPr/>
            </p:nvSpPr>
            <p:spPr>
              <a:xfrm>
                <a:off x="7437676" y="50765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60D294C1-91F9-4CF8-A698-C3A1C01172FC}"/>
                  </a:ext>
                </a:extLst>
              </p:cNvPr>
              <p:cNvSpPr/>
              <p:nvPr/>
            </p:nvSpPr>
            <p:spPr>
              <a:xfrm>
                <a:off x="7588826" y="50765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6A962423-FE01-48C0-863F-2C96BFC5A610}"/>
                  </a:ext>
                </a:extLst>
              </p:cNvPr>
              <p:cNvSpPr/>
              <p:nvPr/>
            </p:nvSpPr>
            <p:spPr>
              <a:xfrm>
                <a:off x="7739976" y="50765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B8301AF4-1980-4EDA-B7FD-199998C8BF0B}"/>
                  </a:ext>
                </a:extLst>
              </p:cNvPr>
              <p:cNvSpPr/>
              <p:nvPr/>
            </p:nvSpPr>
            <p:spPr>
              <a:xfrm>
                <a:off x="7891126" y="50765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03C10642-B91A-42B5-84A6-8EAC30507C00}"/>
                  </a:ext>
                </a:extLst>
              </p:cNvPr>
              <p:cNvSpPr/>
              <p:nvPr/>
            </p:nvSpPr>
            <p:spPr>
              <a:xfrm>
                <a:off x="7286526" y="52289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29E134A6-A40E-4929-AA6F-5FEAD85B6EA4}"/>
                  </a:ext>
                </a:extLst>
              </p:cNvPr>
              <p:cNvSpPr/>
              <p:nvPr/>
            </p:nvSpPr>
            <p:spPr>
              <a:xfrm>
                <a:off x="7437676" y="52289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7ED286AE-3F50-4936-8034-1EDB55B06F4B}"/>
                  </a:ext>
                </a:extLst>
              </p:cNvPr>
              <p:cNvSpPr/>
              <p:nvPr/>
            </p:nvSpPr>
            <p:spPr>
              <a:xfrm>
                <a:off x="7588826" y="5228960"/>
                <a:ext cx="101600" cy="101600"/>
              </a:xfrm>
              <a:prstGeom prst="rect">
                <a:avLst/>
              </a:prstGeom>
              <a:solidFill>
                <a:srgbClr val="B4C7E7"/>
              </a:solidFill>
              <a:ln w="635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E5121CBE-2FA7-4175-8A13-EC7787EDFFF8}"/>
                  </a:ext>
                </a:extLst>
              </p:cNvPr>
              <p:cNvSpPr/>
              <p:nvPr/>
            </p:nvSpPr>
            <p:spPr>
              <a:xfrm>
                <a:off x="7739976" y="5228960"/>
                <a:ext cx="101600" cy="101600"/>
              </a:xfrm>
              <a:prstGeom prst="rect">
                <a:avLst/>
              </a:prstGeom>
              <a:solidFill>
                <a:schemeClr val="accent2">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A89B0B84-45D4-48A1-84B4-FE3BE6EDE328}"/>
                  </a:ext>
                </a:extLst>
              </p:cNvPr>
              <p:cNvSpPr/>
              <p:nvPr/>
            </p:nvSpPr>
            <p:spPr>
              <a:xfrm>
                <a:off x="7891126" y="5228960"/>
                <a:ext cx="101600" cy="101600"/>
              </a:xfrm>
              <a:prstGeom prst="rect">
                <a:avLst/>
              </a:prstGeom>
              <a:solidFill>
                <a:schemeClr val="accent2">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66BF9B6F-8ACE-4ABD-8377-31A160AAAAA0}"/>
                  </a:ext>
                </a:extLst>
              </p:cNvPr>
              <p:cNvSpPr txBox="1"/>
              <p:nvPr/>
            </p:nvSpPr>
            <p:spPr>
              <a:xfrm>
                <a:off x="7099254" y="5359840"/>
                <a:ext cx="1080745" cy="461665"/>
              </a:xfrm>
              <a:prstGeom prst="rect">
                <a:avLst/>
              </a:prstGeom>
              <a:noFill/>
            </p:spPr>
            <p:txBody>
              <a:bodyPr wrap="none" rtlCol="0">
                <a:spAutoFit/>
              </a:bodyPr>
              <a:lstStyle/>
              <a:p>
                <a:pPr algn="ctr"/>
                <a:r>
                  <a:rPr lang="en-US" sz="1200" b="1" dirty="0"/>
                  <a:t>bionode01-34</a:t>
                </a:r>
              </a:p>
              <a:p>
                <a:pPr algn="ctr"/>
                <a:r>
                  <a:rPr lang="en-US" sz="1200" b="1" dirty="0"/>
                  <a:t>24CPU 47Gb</a:t>
                </a:r>
              </a:p>
            </p:txBody>
          </p:sp>
        </p:grpSp>
        <p:grpSp>
          <p:nvGrpSpPr>
            <p:cNvPr id="17" name="Group 16">
              <a:extLst>
                <a:ext uri="{FF2B5EF4-FFF2-40B4-BE49-F238E27FC236}">
                  <a16:creationId xmlns:a16="http://schemas.microsoft.com/office/drawing/2014/main" id="{2740BFC5-EB2C-483B-878D-CFAD710CEDFF}"/>
                </a:ext>
              </a:extLst>
            </p:cNvPr>
            <p:cNvGrpSpPr/>
            <p:nvPr/>
          </p:nvGrpSpPr>
          <p:grpSpPr>
            <a:xfrm>
              <a:off x="7042387" y="3339473"/>
              <a:ext cx="1609616" cy="2524187"/>
              <a:chOff x="8405341" y="4314560"/>
              <a:chExt cx="1080744" cy="1694814"/>
            </a:xfrm>
          </p:grpSpPr>
          <p:grpSp>
            <p:nvGrpSpPr>
              <p:cNvPr id="50" name="Group 49">
                <a:extLst>
                  <a:ext uri="{FF2B5EF4-FFF2-40B4-BE49-F238E27FC236}">
                    <a16:creationId xmlns:a16="http://schemas.microsoft.com/office/drawing/2014/main" id="{848CF068-D3E4-4A55-B6BD-F8A8D7F9947A}"/>
                  </a:ext>
                </a:extLst>
              </p:cNvPr>
              <p:cNvGrpSpPr/>
              <p:nvPr/>
            </p:nvGrpSpPr>
            <p:grpSpPr>
              <a:xfrm>
                <a:off x="8560164" y="4314560"/>
                <a:ext cx="706200" cy="1016000"/>
                <a:chOff x="7387494" y="2246588"/>
                <a:chExt cx="706200" cy="1016000"/>
              </a:xfrm>
              <a:solidFill>
                <a:schemeClr val="accent1">
                  <a:lumMod val="40000"/>
                  <a:lumOff val="60000"/>
                </a:schemeClr>
              </a:solidFill>
            </p:grpSpPr>
            <p:grpSp>
              <p:nvGrpSpPr>
                <p:cNvPr id="52" name="Group 51">
                  <a:extLst>
                    <a:ext uri="{FF2B5EF4-FFF2-40B4-BE49-F238E27FC236}">
                      <a16:creationId xmlns:a16="http://schemas.microsoft.com/office/drawing/2014/main" id="{2B302B57-F6FA-4436-986F-C8A639A72739}"/>
                    </a:ext>
                  </a:extLst>
                </p:cNvPr>
                <p:cNvGrpSpPr/>
                <p:nvPr/>
              </p:nvGrpSpPr>
              <p:grpSpPr>
                <a:xfrm>
                  <a:off x="7387494" y="2246588"/>
                  <a:ext cx="706200" cy="101600"/>
                  <a:chOff x="3908109" y="4651731"/>
                  <a:chExt cx="706200" cy="101600"/>
                </a:xfrm>
                <a:grpFill/>
              </p:grpSpPr>
              <p:sp>
                <p:nvSpPr>
                  <p:cNvPr id="89" name="Rectangle 88">
                    <a:extLst>
                      <a:ext uri="{FF2B5EF4-FFF2-40B4-BE49-F238E27FC236}">
                        <a16:creationId xmlns:a16="http://schemas.microsoft.com/office/drawing/2014/main" id="{C178774B-B192-4973-B519-6E0C1542DBAD}"/>
                      </a:ext>
                    </a:extLst>
                  </p:cNvPr>
                  <p:cNvSpPr/>
                  <p:nvPr/>
                </p:nvSpPr>
                <p:spPr>
                  <a:xfrm>
                    <a:off x="39081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0C267ED-7345-4F73-8530-5B520AB3D1A0}"/>
                      </a:ext>
                    </a:extLst>
                  </p:cNvPr>
                  <p:cNvSpPr/>
                  <p:nvPr/>
                </p:nvSpPr>
                <p:spPr>
                  <a:xfrm>
                    <a:off x="40592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EFC8EA25-DD8A-4870-8BA7-77A78E083EE5}"/>
                      </a:ext>
                    </a:extLst>
                  </p:cNvPr>
                  <p:cNvSpPr/>
                  <p:nvPr/>
                </p:nvSpPr>
                <p:spPr>
                  <a:xfrm>
                    <a:off x="42104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3236E88B-0D6B-4589-B0D2-735954D9C3D7}"/>
                      </a:ext>
                    </a:extLst>
                  </p:cNvPr>
                  <p:cNvSpPr/>
                  <p:nvPr/>
                </p:nvSpPr>
                <p:spPr>
                  <a:xfrm>
                    <a:off x="43615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717F471-BEB7-49DA-88C1-743EC11785A4}"/>
                      </a:ext>
                    </a:extLst>
                  </p:cNvPr>
                  <p:cNvSpPr/>
                  <p:nvPr/>
                </p:nvSpPr>
                <p:spPr>
                  <a:xfrm>
                    <a:off x="45127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DEF7853-C09F-4522-B3E1-7A694ADE1EB4}"/>
                    </a:ext>
                  </a:extLst>
                </p:cNvPr>
                <p:cNvGrpSpPr/>
                <p:nvPr/>
              </p:nvGrpSpPr>
              <p:grpSpPr>
                <a:xfrm>
                  <a:off x="7387494" y="2398988"/>
                  <a:ext cx="706200" cy="101600"/>
                  <a:chOff x="3908109" y="4651731"/>
                  <a:chExt cx="706200" cy="101600"/>
                </a:xfrm>
                <a:grpFill/>
              </p:grpSpPr>
              <p:sp>
                <p:nvSpPr>
                  <p:cNvPr id="84" name="Rectangle 83">
                    <a:extLst>
                      <a:ext uri="{FF2B5EF4-FFF2-40B4-BE49-F238E27FC236}">
                        <a16:creationId xmlns:a16="http://schemas.microsoft.com/office/drawing/2014/main" id="{4E1CA859-6B3E-4499-9F46-816DDCD595F4}"/>
                      </a:ext>
                    </a:extLst>
                  </p:cNvPr>
                  <p:cNvSpPr/>
                  <p:nvPr/>
                </p:nvSpPr>
                <p:spPr>
                  <a:xfrm>
                    <a:off x="39081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5D30200-F2F7-4D44-8A22-E3A613C7A098}"/>
                      </a:ext>
                    </a:extLst>
                  </p:cNvPr>
                  <p:cNvSpPr/>
                  <p:nvPr/>
                </p:nvSpPr>
                <p:spPr>
                  <a:xfrm>
                    <a:off x="40592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BECBCD0-A1C8-4714-81ED-05AC63937FF9}"/>
                      </a:ext>
                    </a:extLst>
                  </p:cNvPr>
                  <p:cNvSpPr/>
                  <p:nvPr/>
                </p:nvSpPr>
                <p:spPr>
                  <a:xfrm>
                    <a:off x="42104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8F1A6AA-5F81-4F84-B684-7FDD9B882D1A}"/>
                      </a:ext>
                    </a:extLst>
                  </p:cNvPr>
                  <p:cNvSpPr/>
                  <p:nvPr/>
                </p:nvSpPr>
                <p:spPr>
                  <a:xfrm>
                    <a:off x="43615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2941EA0-F652-4D04-BE64-23ADA64492FF}"/>
                      </a:ext>
                    </a:extLst>
                  </p:cNvPr>
                  <p:cNvSpPr/>
                  <p:nvPr/>
                </p:nvSpPr>
                <p:spPr>
                  <a:xfrm>
                    <a:off x="45127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6B79F0D-E460-4A2D-853E-814B109D4CE3}"/>
                    </a:ext>
                  </a:extLst>
                </p:cNvPr>
                <p:cNvGrpSpPr/>
                <p:nvPr/>
              </p:nvGrpSpPr>
              <p:grpSpPr>
                <a:xfrm>
                  <a:off x="7387494" y="2551388"/>
                  <a:ext cx="706200" cy="101600"/>
                  <a:chOff x="3908109" y="4651731"/>
                  <a:chExt cx="706200" cy="101600"/>
                </a:xfrm>
                <a:grpFill/>
              </p:grpSpPr>
              <p:sp>
                <p:nvSpPr>
                  <p:cNvPr id="79" name="Rectangle 78">
                    <a:extLst>
                      <a:ext uri="{FF2B5EF4-FFF2-40B4-BE49-F238E27FC236}">
                        <a16:creationId xmlns:a16="http://schemas.microsoft.com/office/drawing/2014/main" id="{BE212140-0146-4895-A859-C00B0F2A394E}"/>
                      </a:ext>
                    </a:extLst>
                  </p:cNvPr>
                  <p:cNvSpPr/>
                  <p:nvPr/>
                </p:nvSpPr>
                <p:spPr>
                  <a:xfrm>
                    <a:off x="39081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46B544A-C2B7-4AAE-84B2-0D8ED6AE9AF3}"/>
                      </a:ext>
                    </a:extLst>
                  </p:cNvPr>
                  <p:cNvSpPr/>
                  <p:nvPr/>
                </p:nvSpPr>
                <p:spPr>
                  <a:xfrm>
                    <a:off x="40592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0EAD6436-3C1B-411A-932D-83F72F5915AD}"/>
                      </a:ext>
                    </a:extLst>
                  </p:cNvPr>
                  <p:cNvSpPr/>
                  <p:nvPr/>
                </p:nvSpPr>
                <p:spPr>
                  <a:xfrm>
                    <a:off x="42104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044A300-2AA8-400D-A27D-DEA2D3BA5236}"/>
                      </a:ext>
                    </a:extLst>
                  </p:cNvPr>
                  <p:cNvSpPr/>
                  <p:nvPr/>
                </p:nvSpPr>
                <p:spPr>
                  <a:xfrm>
                    <a:off x="43615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548D793-1127-47B6-82CD-82E10B53144F}"/>
                      </a:ext>
                    </a:extLst>
                  </p:cNvPr>
                  <p:cNvSpPr/>
                  <p:nvPr/>
                </p:nvSpPr>
                <p:spPr>
                  <a:xfrm>
                    <a:off x="45127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C2040A8B-E7DF-4401-9A43-105FC9B7D896}"/>
                    </a:ext>
                  </a:extLst>
                </p:cNvPr>
                <p:cNvGrpSpPr/>
                <p:nvPr/>
              </p:nvGrpSpPr>
              <p:grpSpPr>
                <a:xfrm>
                  <a:off x="7387494" y="2703788"/>
                  <a:ext cx="706200" cy="101600"/>
                  <a:chOff x="3908109" y="4651731"/>
                  <a:chExt cx="706200" cy="101600"/>
                </a:xfrm>
                <a:grpFill/>
              </p:grpSpPr>
              <p:sp>
                <p:nvSpPr>
                  <p:cNvPr id="74" name="Rectangle 73">
                    <a:extLst>
                      <a:ext uri="{FF2B5EF4-FFF2-40B4-BE49-F238E27FC236}">
                        <a16:creationId xmlns:a16="http://schemas.microsoft.com/office/drawing/2014/main" id="{045A3D14-8CE8-472C-AB95-56482A9E981E}"/>
                      </a:ext>
                    </a:extLst>
                  </p:cNvPr>
                  <p:cNvSpPr/>
                  <p:nvPr/>
                </p:nvSpPr>
                <p:spPr>
                  <a:xfrm>
                    <a:off x="39081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B99388E-2C98-4759-99F4-3B46637C8988}"/>
                      </a:ext>
                    </a:extLst>
                  </p:cNvPr>
                  <p:cNvSpPr/>
                  <p:nvPr/>
                </p:nvSpPr>
                <p:spPr>
                  <a:xfrm>
                    <a:off x="40592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0EC1589-29CB-4EA9-87F2-AAC423BB2D2A}"/>
                      </a:ext>
                    </a:extLst>
                  </p:cNvPr>
                  <p:cNvSpPr/>
                  <p:nvPr/>
                </p:nvSpPr>
                <p:spPr>
                  <a:xfrm>
                    <a:off x="421040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9A7199D-4E50-4206-A3B7-41A0269B5E11}"/>
                      </a:ext>
                    </a:extLst>
                  </p:cNvPr>
                  <p:cNvSpPr/>
                  <p:nvPr/>
                </p:nvSpPr>
                <p:spPr>
                  <a:xfrm>
                    <a:off x="4361559" y="4651731"/>
                    <a:ext cx="101600" cy="101600"/>
                  </a:xfrm>
                  <a:prstGeom prst="rect">
                    <a:avLst/>
                  </a:prstGeom>
                  <a:grp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D01DD2D-115E-4452-B830-40B45A068BA5}"/>
                      </a:ext>
                    </a:extLst>
                  </p:cNvPr>
                  <p:cNvSpPr/>
                  <p:nvPr/>
                </p:nvSpPr>
                <p:spPr>
                  <a:xfrm>
                    <a:off x="45127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CCED91B7-B02F-4C48-8A44-09D7D46D1198}"/>
                    </a:ext>
                  </a:extLst>
                </p:cNvPr>
                <p:cNvGrpSpPr/>
                <p:nvPr/>
              </p:nvGrpSpPr>
              <p:grpSpPr>
                <a:xfrm>
                  <a:off x="7387494" y="2856188"/>
                  <a:ext cx="706200" cy="101600"/>
                  <a:chOff x="3908109" y="4651731"/>
                  <a:chExt cx="706200" cy="101600"/>
                </a:xfrm>
                <a:grpFill/>
              </p:grpSpPr>
              <p:sp>
                <p:nvSpPr>
                  <p:cNvPr id="69" name="Rectangle 68">
                    <a:extLst>
                      <a:ext uri="{FF2B5EF4-FFF2-40B4-BE49-F238E27FC236}">
                        <a16:creationId xmlns:a16="http://schemas.microsoft.com/office/drawing/2014/main" id="{8610C00F-31AA-48D6-BC23-FB3CEED3D927}"/>
                      </a:ext>
                    </a:extLst>
                  </p:cNvPr>
                  <p:cNvSpPr/>
                  <p:nvPr/>
                </p:nvSpPr>
                <p:spPr>
                  <a:xfrm>
                    <a:off x="39081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2500DE43-2310-4EB1-8FDD-AFA786056F40}"/>
                      </a:ext>
                    </a:extLst>
                  </p:cNvPr>
                  <p:cNvSpPr/>
                  <p:nvPr/>
                </p:nvSpPr>
                <p:spPr>
                  <a:xfrm>
                    <a:off x="40592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7A0A799-52C6-407C-BF1C-BF951A71EEDA}"/>
                      </a:ext>
                    </a:extLst>
                  </p:cNvPr>
                  <p:cNvSpPr/>
                  <p:nvPr/>
                </p:nvSpPr>
                <p:spPr>
                  <a:xfrm>
                    <a:off x="42104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63BB3F6-2C47-4744-965C-2896681D0E13}"/>
                      </a:ext>
                    </a:extLst>
                  </p:cNvPr>
                  <p:cNvSpPr/>
                  <p:nvPr/>
                </p:nvSpPr>
                <p:spPr>
                  <a:xfrm>
                    <a:off x="43615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26A341D-477E-4072-BD20-C163194AD084}"/>
                      </a:ext>
                    </a:extLst>
                  </p:cNvPr>
                  <p:cNvSpPr/>
                  <p:nvPr/>
                </p:nvSpPr>
                <p:spPr>
                  <a:xfrm>
                    <a:off x="45127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A7E4F77A-6D47-49E4-AD09-5782776E50FE}"/>
                    </a:ext>
                  </a:extLst>
                </p:cNvPr>
                <p:cNvGrpSpPr/>
                <p:nvPr/>
              </p:nvGrpSpPr>
              <p:grpSpPr>
                <a:xfrm>
                  <a:off x="7387494" y="3008588"/>
                  <a:ext cx="706200" cy="101600"/>
                  <a:chOff x="3908109" y="4651731"/>
                  <a:chExt cx="706200" cy="101600"/>
                </a:xfrm>
                <a:grpFill/>
              </p:grpSpPr>
              <p:sp>
                <p:nvSpPr>
                  <p:cNvPr id="64" name="Rectangle 63">
                    <a:extLst>
                      <a:ext uri="{FF2B5EF4-FFF2-40B4-BE49-F238E27FC236}">
                        <a16:creationId xmlns:a16="http://schemas.microsoft.com/office/drawing/2014/main" id="{F5AAC902-CE36-4EDB-A66B-2294FE2E6468}"/>
                      </a:ext>
                    </a:extLst>
                  </p:cNvPr>
                  <p:cNvSpPr/>
                  <p:nvPr/>
                </p:nvSpPr>
                <p:spPr>
                  <a:xfrm>
                    <a:off x="39081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71DC4AF-8D51-4FB0-B535-64A5B4CB8150}"/>
                      </a:ext>
                    </a:extLst>
                  </p:cNvPr>
                  <p:cNvSpPr/>
                  <p:nvPr/>
                </p:nvSpPr>
                <p:spPr>
                  <a:xfrm>
                    <a:off x="40592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DF05151-2679-449A-B0F5-88E056F71567}"/>
                      </a:ext>
                    </a:extLst>
                  </p:cNvPr>
                  <p:cNvSpPr/>
                  <p:nvPr/>
                </p:nvSpPr>
                <p:spPr>
                  <a:xfrm>
                    <a:off x="42104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82A95C8-F847-4C9D-94D8-F70879F19929}"/>
                      </a:ext>
                    </a:extLst>
                  </p:cNvPr>
                  <p:cNvSpPr/>
                  <p:nvPr/>
                </p:nvSpPr>
                <p:spPr>
                  <a:xfrm>
                    <a:off x="43615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EC0986-4DD9-4586-8CAE-D70BAB44B64C}"/>
                      </a:ext>
                    </a:extLst>
                  </p:cNvPr>
                  <p:cNvSpPr/>
                  <p:nvPr/>
                </p:nvSpPr>
                <p:spPr>
                  <a:xfrm>
                    <a:off x="45127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8870DD80-103C-487A-9F40-5F90B131B16C}"/>
                    </a:ext>
                  </a:extLst>
                </p:cNvPr>
                <p:cNvGrpSpPr/>
                <p:nvPr/>
              </p:nvGrpSpPr>
              <p:grpSpPr>
                <a:xfrm>
                  <a:off x="7387494" y="3160988"/>
                  <a:ext cx="706200" cy="101600"/>
                  <a:chOff x="3908109" y="4651731"/>
                  <a:chExt cx="706200" cy="101600"/>
                </a:xfrm>
                <a:grpFill/>
              </p:grpSpPr>
              <p:sp>
                <p:nvSpPr>
                  <p:cNvPr id="59" name="Rectangle 58">
                    <a:extLst>
                      <a:ext uri="{FF2B5EF4-FFF2-40B4-BE49-F238E27FC236}">
                        <a16:creationId xmlns:a16="http://schemas.microsoft.com/office/drawing/2014/main" id="{583BDDBA-A9A9-4B15-8ADC-EC73CA1C87E3}"/>
                      </a:ext>
                    </a:extLst>
                  </p:cNvPr>
                  <p:cNvSpPr/>
                  <p:nvPr/>
                </p:nvSpPr>
                <p:spPr>
                  <a:xfrm>
                    <a:off x="39081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C6D8CB7-DC70-4944-A936-C5698B46AAED}"/>
                      </a:ext>
                    </a:extLst>
                  </p:cNvPr>
                  <p:cNvSpPr/>
                  <p:nvPr/>
                </p:nvSpPr>
                <p:spPr>
                  <a:xfrm>
                    <a:off x="40592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8E4A79F-DA3B-4D4E-8BEA-BA2F519FEC19}"/>
                      </a:ext>
                    </a:extLst>
                  </p:cNvPr>
                  <p:cNvSpPr/>
                  <p:nvPr/>
                </p:nvSpPr>
                <p:spPr>
                  <a:xfrm>
                    <a:off x="42104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BA701C0-A729-49C7-A24B-8392CC4B85C3}"/>
                      </a:ext>
                    </a:extLst>
                  </p:cNvPr>
                  <p:cNvSpPr/>
                  <p:nvPr/>
                </p:nvSpPr>
                <p:spPr>
                  <a:xfrm>
                    <a:off x="436155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F85544-BF9C-4386-8DA4-3E5ABD137791}"/>
                      </a:ext>
                    </a:extLst>
                  </p:cNvPr>
                  <p:cNvSpPr/>
                  <p:nvPr/>
                </p:nvSpPr>
                <p:spPr>
                  <a:xfrm>
                    <a:off x="4512709" y="4651731"/>
                    <a:ext cx="101600" cy="101600"/>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1" name="TextBox 50">
                <a:extLst>
                  <a:ext uri="{FF2B5EF4-FFF2-40B4-BE49-F238E27FC236}">
                    <a16:creationId xmlns:a16="http://schemas.microsoft.com/office/drawing/2014/main" id="{2611A4B6-9D36-476A-A82B-6D907B8C2D5F}"/>
                  </a:ext>
                </a:extLst>
              </p:cNvPr>
              <p:cNvSpPr txBox="1"/>
              <p:nvPr/>
            </p:nvSpPr>
            <p:spPr>
              <a:xfrm>
                <a:off x="8405341" y="5363043"/>
                <a:ext cx="1080744" cy="646331"/>
              </a:xfrm>
              <a:prstGeom prst="rect">
                <a:avLst/>
              </a:prstGeom>
              <a:noFill/>
            </p:spPr>
            <p:txBody>
              <a:bodyPr wrap="none" rtlCol="0">
                <a:spAutoFit/>
              </a:bodyPr>
              <a:lstStyle/>
              <a:p>
                <a:pPr algn="ctr"/>
                <a:r>
                  <a:rPr lang="en-US" sz="1200" b="1" dirty="0"/>
                  <a:t>bionode35-67</a:t>
                </a:r>
              </a:p>
              <a:p>
                <a:pPr algn="ctr"/>
                <a:r>
                  <a:rPr lang="en-US" sz="1200" b="1" dirty="0"/>
                  <a:t>32/36CPU </a:t>
                </a:r>
              </a:p>
              <a:p>
                <a:pPr algn="ctr"/>
                <a:r>
                  <a:rPr lang="en-US" sz="1200" b="1" dirty="0"/>
                  <a:t>125-376Gb</a:t>
                </a:r>
              </a:p>
            </p:txBody>
          </p:sp>
        </p:grpSp>
        <p:sp>
          <p:nvSpPr>
            <p:cNvPr id="18" name="Rectangle 17">
              <a:extLst>
                <a:ext uri="{FF2B5EF4-FFF2-40B4-BE49-F238E27FC236}">
                  <a16:creationId xmlns:a16="http://schemas.microsoft.com/office/drawing/2014/main" id="{6454F053-BD78-4D49-B82A-58E708F5A4D3}"/>
                </a:ext>
              </a:extLst>
            </p:cNvPr>
            <p:cNvSpPr/>
            <p:nvPr/>
          </p:nvSpPr>
          <p:spPr>
            <a:xfrm rot="5400000">
              <a:off x="8865174" y="3345058"/>
              <a:ext cx="151319" cy="151319"/>
            </a:xfrm>
            <a:prstGeom prst="rect">
              <a:avLst/>
            </a:prstGeom>
            <a:solidFill>
              <a:srgbClr val="B4C7E7"/>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70CC25A-DBDD-45E8-87BB-A95E21C7B3A5}"/>
                </a:ext>
              </a:extLst>
            </p:cNvPr>
            <p:cNvSpPr txBox="1"/>
            <p:nvPr/>
          </p:nvSpPr>
          <p:spPr>
            <a:xfrm>
              <a:off x="9034374" y="3284516"/>
              <a:ext cx="2790058" cy="412551"/>
            </a:xfrm>
            <a:prstGeom prst="rect">
              <a:avLst/>
            </a:prstGeom>
            <a:noFill/>
          </p:spPr>
          <p:txBody>
            <a:bodyPr wrap="square" rtlCol="0">
              <a:spAutoFit/>
            </a:bodyPr>
            <a:lstStyle/>
            <a:p>
              <a:r>
                <a:rPr lang="en-US" sz="1200" b="1" dirty="0"/>
                <a:t>bionc14 16CPU 503Gb</a:t>
              </a:r>
            </a:p>
          </p:txBody>
        </p:sp>
        <p:sp>
          <p:nvSpPr>
            <p:cNvPr id="20" name="Rectangle 19">
              <a:extLst>
                <a:ext uri="{FF2B5EF4-FFF2-40B4-BE49-F238E27FC236}">
                  <a16:creationId xmlns:a16="http://schemas.microsoft.com/office/drawing/2014/main" id="{904F6082-5887-46C6-BD44-B580C1F62BD5}"/>
                </a:ext>
              </a:extLst>
            </p:cNvPr>
            <p:cNvSpPr/>
            <p:nvPr/>
          </p:nvSpPr>
          <p:spPr>
            <a:xfrm rot="5400000">
              <a:off x="8865174" y="4046579"/>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2A5728-44DF-41A2-B05C-8038B7E183F9}"/>
                </a:ext>
              </a:extLst>
            </p:cNvPr>
            <p:cNvSpPr txBox="1"/>
            <p:nvPr/>
          </p:nvSpPr>
          <p:spPr>
            <a:xfrm>
              <a:off x="9034374" y="3989593"/>
              <a:ext cx="2790058" cy="412551"/>
            </a:xfrm>
            <a:prstGeom prst="rect">
              <a:avLst/>
            </a:prstGeom>
            <a:noFill/>
          </p:spPr>
          <p:txBody>
            <a:bodyPr wrap="square" rtlCol="0">
              <a:spAutoFit/>
            </a:bodyPr>
            <a:lstStyle/>
            <a:p>
              <a:r>
                <a:rPr lang="en-US" sz="1200" b="1" dirty="0"/>
                <a:t>bionc11 48CPU 1Tb</a:t>
              </a:r>
            </a:p>
          </p:txBody>
        </p:sp>
        <p:sp>
          <p:nvSpPr>
            <p:cNvPr id="22" name="Rectangle 21">
              <a:extLst>
                <a:ext uri="{FF2B5EF4-FFF2-40B4-BE49-F238E27FC236}">
                  <a16:creationId xmlns:a16="http://schemas.microsoft.com/office/drawing/2014/main" id="{F59F1C80-D985-4EA5-A960-644AE931C17F}"/>
                </a:ext>
              </a:extLst>
            </p:cNvPr>
            <p:cNvSpPr/>
            <p:nvPr/>
          </p:nvSpPr>
          <p:spPr>
            <a:xfrm rot="5400000">
              <a:off x="8865174" y="4397349"/>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41D74D1-4938-41FE-854C-252AFCF81A6A}"/>
                </a:ext>
              </a:extLst>
            </p:cNvPr>
            <p:cNvSpPr txBox="1"/>
            <p:nvPr/>
          </p:nvSpPr>
          <p:spPr>
            <a:xfrm>
              <a:off x="9034374" y="4342140"/>
              <a:ext cx="2790058" cy="276999"/>
            </a:xfrm>
            <a:prstGeom prst="rect">
              <a:avLst/>
            </a:prstGeom>
            <a:noFill/>
          </p:spPr>
          <p:txBody>
            <a:bodyPr wrap="square" rtlCol="0">
              <a:spAutoFit/>
            </a:bodyPr>
            <a:lstStyle/>
            <a:p>
              <a:r>
                <a:rPr lang="en-US" sz="1200" b="1" dirty="0"/>
                <a:t>bionc13 48CPU 2Tb</a:t>
              </a:r>
            </a:p>
          </p:txBody>
        </p:sp>
        <p:sp>
          <p:nvSpPr>
            <p:cNvPr id="24" name="Rectangle 23">
              <a:extLst>
                <a:ext uri="{FF2B5EF4-FFF2-40B4-BE49-F238E27FC236}">
                  <a16:creationId xmlns:a16="http://schemas.microsoft.com/office/drawing/2014/main" id="{56D25802-C5B4-4D2D-800D-E9BCD9E2C83B}"/>
                </a:ext>
              </a:extLst>
            </p:cNvPr>
            <p:cNvSpPr/>
            <p:nvPr/>
          </p:nvSpPr>
          <p:spPr>
            <a:xfrm rot="5400000">
              <a:off x="8865174" y="3695818"/>
              <a:ext cx="151319" cy="151319"/>
            </a:xfrm>
            <a:prstGeom prst="rect">
              <a:avLst/>
            </a:prstGeom>
            <a:solidFill>
              <a:srgbClr val="B4C7E7"/>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1C251B8-1EF8-4B03-B901-A83DD53E9750}"/>
                </a:ext>
              </a:extLst>
            </p:cNvPr>
            <p:cNvSpPr txBox="1"/>
            <p:nvPr/>
          </p:nvSpPr>
          <p:spPr>
            <a:xfrm>
              <a:off x="9042928" y="3637054"/>
              <a:ext cx="2790058" cy="412551"/>
            </a:xfrm>
            <a:prstGeom prst="rect">
              <a:avLst/>
            </a:prstGeom>
            <a:noFill/>
          </p:spPr>
          <p:txBody>
            <a:bodyPr wrap="square" rtlCol="0">
              <a:spAutoFit/>
            </a:bodyPr>
            <a:lstStyle/>
            <a:p>
              <a:r>
                <a:rPr lang="en-US" sz="1200" b="1" dirty="0"/>
                <a:t>bionc04 48CPU 503Gb</a:t>
              </a:r>
            </a:p>
          </p:txBody>
        </p:sp>
        <p:sp>
          <p:nvSpPr>
            <p:cNvPr id="26" name="Rectangle 25">
              <a:extLst>
                <a:ext uri="{FF2B5EF4-FFF2-40B4-BE49-F238E27FC236}">
                  <a16:creationId xmlns:a16="http://schemas.microsoft.com/office/drawing/2014/main" id="{0DBE8FDD-BF77-43A4-9F10-ADDE8E4D405D}"/>
                </a:ext>
              </a:extLst>
            </p:cNvPr>
            <p:cNvSpPr/>
            <p:nvPr/>
          </p:nvSpPr>
          <p:spPr>
            <a:xfrm rot="5400000">
              <a:off x="8860974" y="5271849"/>
              <a:ext cx="151319" cy="151319"/>
            </a:xfrm>
            <a:prstGeom prst="rect">
              <a:avLst/>
            </a:prstGeom>
            <a:solidFill>
              <a:schemeClr val="bg2">
                <a:lumMod val="5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EB2472E-5679-4662-8777-C3CE0C43E955}"/>
                </a:ext>
              </a:extLst>
            </p:cNvPr>
            <p:cNvSpPr txBox="1"/>
            <p:nvPr/>
          </p:nvSpPr>
          <p:spPr>
            <a:xfrm>
              <a:off x="9030174" y="5198072"/>
              <a:ext cx="2790058" cy="412551"/>
            </a:xfrm>
            <a:prstGeom prst="rect">
              <a:avLst/>
            </a:prstGeom>
            <a:noFill/>
          </p:spPr>
          <p:txBody>
            <a:bodyPr wrap="square" rtlCol="0">
              <a:spAutoFit/>
            </a:bodyPr>
            <a:lstStyle/>
            <a:p>
              <a:r>
                <a:rPr lang="en-US" sz="1200" b="1" dirty="0"/>
                <a:t>Not usable</a:t>
              </a:r>
            </a:p>
          </p:txBody>
        </p:sp>
        <p:sp>
          <p:nvSpPr>
            <p:cNvPr id="28" name="Rectangle 27">
              <a:extLst>
                <a:ext uri="{FF2B5EF4-FFF2-40B4-BE49-F238E27FC236}">
                  <a16:creationId xmlns:a16="http://schemas.microsoft.com/office/drawing/2014/main" id="{33790F9B-72A0-4097-B058-D21B3D338E2B}"/>
                </a:ext>
              </a:extLst>
            </p:cNvPr>
            <p:cNvSpPr/>
            <p:nvPr/>
          </p:nvSpPr>
          <p:spPr>
            <a:xfrm rot="5400000">
              <a:off x="8860974" y="5723943"/>
              <a:ext cx="151319" cy="151319"/>
            </a:xfrm>
            <a:prstGeom prst="rect">
              <a:avLst/>
            </a:prstGeom>
            <a:solidFill>
              <a:schemeClr val="accent2">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D78013E-ED03-4EF5-8CCE-4D521E6567A4}"/>
                </a:ext>
              </a:extLst>
            </p:cNvPr>
            <p:cNvSpPr txBox="1"/>
            <p:nvPr/>
          </p:nvSpPr>
          <p:spPr>
            <a:xfrm>
              <a:off x="9030174" y="5651943"/>
              <a:ext cx="2790058" cy="412551"/>
            </a:xfrm>
            <a:prstGeom prst="rect">
              <a:avLst/>
            </a:prstGeom>
            <a:noFill/>
          </p:spPr>
          <p:txBody>
            <a:bodyPr wrap="square" rtlCol="0">
              <a:spAutoFit/>
            </a:bodyPr>
            <a:lstStyle/>
            <a:p>
              <a:r>
                <a:rPr lang="en-US" sz="1200" b="1" dirty="0" err="1"/>
                <a:t>all.q</a:t>
              </a:r>
              <a:r>
                <a:rPr lang="en-US" sz="1200" b="1" dirty="0"/>
                <a:t>, </a:t>
              </a:r>
              <a:r>
                <a:rPr lang="en-US" sz="1200" b="1" dirty="0" err="1"/>
                <a:t>archgen.q</a:t>
              </a:r>
              <a:endParaRPr lang="en-US" sz="1200" b="1" dirty="0"/>
            </a:p>
          </p:txBody>
        </p:sp>
        <p:sp>
          <p:nvSpPr>
            <p:cNvPr id="30" name="Rectangle 29">
              <a:extLst>
                <a:ext uri="{FF2B5EF4-FFF2-40B4-BE49-F238E27FC236}">
                  <a16:creationId xmlns:a16="http://schemas.microsoft.com/office/drawing/2014/main" id="{715E1810-4CFF-4532-8DE7-F05E8E75E6AF}"/>
                </a:ext>
              </a:extLst>
            </p:cNvPr>
            <p:cNvSpPr/>
            <p:nvPr/>
          </p:nvSpPr>
          <p:spPr>
            <a:xfrm rot="5400000">
              <a:off x="8858539" y="5498784"/>
              <a:ext cx="151319" cy="151319"/>
            </a:xfrm>
            <a:prstGeom prst="rect">
              <a:avLst/>
            </a:prstGeom>
            <a:solidFill>
              <a:schemeClr val="accent1">
                <a:lumMod val="40000"/>
                <a:lumOff val="6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8E5D782-EC4A-49CF-9D74-36A4BA57E78A}"/>
                </a:ext>
              </a:extLst>
            </p:cNvPr>
            <p:cNvSpPr txBox="1"/>
            <p:nvPr/>
          </p:nvSpPr>
          <p:spPr>
            <a:xfrm>
              <a:off x="9027739" y="5425007"/>
              <a:ext cx="2790058" cy="412551"/>
            </a:xfrm>
            <a:prstGeom prst="rect">
              <a:avLst/>
            </a:prstGeom>
            <a:noFill/>
          </p:spPr>
          <p:txBody>
            <a:bodyPr wrap="square" rtlCol="0">
              <a:spAutoFit/>
            </a:bodyPr>
            <a:lstStyle/>
            <a:p>
              <a:r>
                <a:rPr lang="en-US" sz="1200" b="1" dirty="0" err="1"/>
                <a:t>all.q</a:t>
              </a:r>
              <a:endParaRPr lang="en-US" sz="1200" b="1" dirty="0"/>
            </a:p>
          </p:txBody>
        </p:sp>
        <p:sp>
          <p:nvSpPr>
            <p:cNvPr id="32" name="Rectangle 31">
              <a:extLst>
                <a:ext uri="{FF2B5EF4-FFF2-40B4-BE49-F238E27FC236}">
                  <a16:creationId xmlns:a16="http://schemas.microsoft.com/office/drawing/2014/main" id="{9CCAF5C0-2F6F-4601-8112-D4BD41ACB643}"/>
                </a:ext>
              </a:extLst>
            </p:cNvPr>
            <p:cNvSpPr/>
            <p:nvPr/>
          </p:nvSpPr>
          <p:spPr>
            <a:xfrm rot="5400000">
              <a:off x="8865174" y="4749889"/>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06D2735-AF5D-427D-8823-579443E52617}"/>
                </a:ext>
              </a:extLst>
            </p:cNvPr>
            <p:cNvSpPr txBox="1"/>
            <p:nvPr/>
          </p:nvSpPr>
          <p:spPr>
            <a:xfrm>
              <a:off x="9034374" y="4694680"/>
              <a:ext cx="2790058" cy="276999"/>
            </a:xfrm>
            <a:prstGeom prst="rect">
              <a:avLst/>
            </a:prstGeom>
            <a:noFill/>
          </p:spPr>
          <p:txBody>
            <a:bodyPr wrap="square" rtlCol="0">
              <a:spAutoFit/>
            </a:bodyPr>
            <a:lstStyle/>
            <a:p>
              <a:r>
                <a:rPr lang="en-US" sz="1200" b="1" dirty="0"/>
                <a:t>bionode27 128CPU 1Tb</a:t>
              </a:r>
            </a:p>
          </p:txBody>
        </p:sp>
        <p:sp>
          <p:nvSpPr>
            <p:cNvPr id="34" name="Flowchart: Magnetic Disk 33">
              <a:extLst>
                <a:ext uri="{FF2B5EF4-FFF2-40B4-BE49-F238E27FC236}">
                  <a16:creationId xmlns:a16="http://schemas.microsoft.com/office/drawing/2014/main" id="{5A6C2EE6-0480-4A2E-9040-DFF055E91756}"/>
                </a:ext>
              </a:extLst>
            </p:cNvPr>
            <p:cNvSpPr/>
            <p:nvPr/>
          </p:nvSpPr>
          <p:spPr>
            <a:xfrm>
              <a:off x="802418" y="5001834"/>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Magnetic Disk 34">
              <a:extLst>
                <a:ext uri="{FF2B5EF4-FFF2-40B4-BE49-F238E27FC236}">
                  <a16:creationId xmlns:a16="http://schemas.microsoft.com/office/drawing/2014/main" id="{9FCB835A-64D1-48F8-A23C-20B4AD33B669}"/>
                </a:ext>
              </a:extLst>
            </p:cNvPr>
            <p:cNvSpPr/>
            <p:nvPr/>
          </p:nvSpPr>
          <p:spPr>
            <a:xfrm>
              <a:off x="802418" y="4800531"/>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Magnetic Disk 35">
              <a:extLst>
                <a:ext uri="{FF2B5EF4-FFF2-40B4-BE49-F238E27FC236}">
                  <a16:creationId xmlns:a16="http://schemas.microsoft.com/office/drawing/2014/main" id="{789FD5CC-48A3-43E9-B411-E27F6319C396}"/>
                </a:ext>
              </a:extLst>
            </p:cNvPr>
            <p:cNvSpPr/>
            <p:nvPr/>
          </p:nvSpPr>
          <p:spPr>
            <a:xfrm>
              <a:off x="802418" y="4599228"/>
              <a:ext cx="379471" cy="258098"/>
            </a:xfrm>
            <a:prstGeom prst="flowChartMagneticDisk">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ABBAE58-FB4A-46D5-AF05-867FA9C2CC2B}"/>
                </a:ext>
              </a:extLst>
            </p:cNvPr>
            <p:cNvSpPr txBox="1"/>
            <p:nvPr/>
          </p:nvSpPr>
          <p:spPr>
            <a:xfrm>
              <a:off x="-133766" y="5259933"/>
              <a:ext cx="2251840" cy="870940"/>
            </a:xfrm>
            <a:prstGeom prst="rect">
              <a:avLst/>
            </a:prstGeom>
            <a:noFill/>
          </p:spPr>
          <p:txBody>
            <a:bodyPr wrap="square" rtlCol="0">
              <a:spAutoFit/>
            </a:bodyPr>
            <a:lstStyle/>
            <a:p>
              <a:pPr algn="ctr"/>
              <a:r>
                <a:rPr lang="en-US" sz="1200" b="1" dirty="0"/>
                <a:t>/</a:t>
              </a:r>
              <a:r>
                <a:rPr lang="en-US" sz="1200" b="1" dirty="0" err="1"/>
                <a:t>mnt</a:t>
              </a:r>
              <a:r>
                <a:rPr lang="en-US" sz="1200" b="1" dirty="0"/>
                <a:t>/scratch/</a:t>
              </a:r>
            </a:p>
            <a:p>
              <a:pPr algn="ctr"/>
              <a:r>
                <a:rPr lang="en-US" sz="1000" b="1" dirty="0"/>
                <a:t>Temporary </a:t>
              </a:r>
              <a:r>
                <a:rPr lang="en-US" sz="1000" b="1" dirty="0" err="1"/>
                <a:t>hdd</a:t>
              </a:r>
              <a:r>
                <a:rPr lang="en-US" sz="1000" b="1" dirty="0"/>
                <a:t> space</a:t>
              </a:r>
              <a:br>
                <a:rPr lang="en-US" sz="1000" b="1" dirty="0"/>
              </a:br>
              <a:r>
                <a:rPr lang="en-US" sz="1000" b="1" dirty="0"/>
                <a:t>meant for I/O heavy jobs</a:t>
              </a:r>
            </a:p>
          </p:txBody>
        </p:sp>
        <p:grpSp>
          <p:nvGrpSpPr>
            <p:cNvPr id="38" name="Group 37">
              <a:extLst>
                <a:ext uri="{FF2B5EF4-FFF2-40B4-BE49-F238E27FC236}">
                  <a16:creationId xmlns:a16="http://schemas.microsoft.com/office/drawing/2014/main" id="{A0FDCE2A-016B-4D97-B08A-3123FC20A5C9}"/>
                </a:ext>
              </a:extLst>
            </p:cNvPr>
            <p:cNvGrpSpPr/>
            <p:nvPr/>
          </p:nvGrpSpPr>
          <p:grpSpPr>
            <a:xfrm>
              <a:off x="4407507" y="3345058"/>
              <a:ext cx="1080745" cy="884528"/>
              <a:chOff x="4407507" y="3345058"/>
              <a:chExt cx="1080745" cy="884528"/>
            </a:xfrm>
          </p:grpSpPr>
          <p:sp>
            <p:nvSpPr>
              <p:cNvPr id="43" name="Rectangle 42">
                <a:extLst>
                  <a:ext uri="{FF2B5EF4-FFF2-40B4-BE49-F238E27FC236}">
                    <a16:creationId xmlns:a16="http://schemas.microsoft.com/office/drawing/2014/main" id="{AFD25075-DB48-4714-A98E-25BD2A1C4ADE}"/>
                  </a:ext>
                </a:extLst>
              </p:cNvPr>
              <p:cNvSpPr/>
              <p:nvPr/>
            </p:nvSpPr>
            <p:spPr>
              <a:xfrm>
                <a:off x="4421986"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0286EDA-BD11-43C6-B0DE-7C51A8EBD20B}"/>
                  </a:ext>
                </a:extLst>
              </p:cNvPr>
              <p:cNvSpPr/>
              <p:nvPr/>
            </p:nvSpPr>
            <p:spPr>
              <a:xfrm>
                <a:off x="4647103"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195B8DE-5F25-41C3-B97F-9ACB3DF88849}"/>
                  </a:ext>
                </a:extLst>
              </p:cNvPr>
              <p:cNvSpPr/>
              <p:nvPr/>
            </p:nvSpPr>
            <p:spPr>
              <a:xfrm>
                <a:off x="4872219"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202F432-3848-446B-8457-88FF7F20DFCA}"/>
                  </a:ext>
                </a:extLst>
              </p:cNvPr>
              <p:cNvSpPr/>
              <p:nvPr/>
            </p:nvSpPr>
            <p:spPr>
              <a:xfrm>
                <a:off x="5097336"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B1885EC-4650-4F93-BFAA-F56E062B4736}"/>
                  </a:ext>
                </a:extLst>
              </p:cNvPr>
              <p:cNvSpPr/>
              <p:nvPr/>
            </p:nvSpPr>
            <p:spPr>
              <a:xfrm>
                <a:off x="5322452"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410EA36-6A16-424C-8CA7-29F74D0B9CC0}"/>
                  </a:ext>
                </a:extLst>
              </p:cNvPr>
              <p:cNvSpPr/>
              <p:nvPr/>
            </p:nvSpPr>
            <p:spPr>
              <a:xfrm>
                <a:off x="4421986" y="3572036"/>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0C4CB873-DFB6-4647-9BCD-4B6FC3A94AB0}"/>
                  </a:ext>
                </a:extLst>
              </p:cNvPr>
              <p:cNvSpPr txBox="1"/>
              <p:nvPr/>
            </p:nvSpPr>
            <p:spPr>
              <a:xfrm>
                <a:off x="4407507" y="3767921"/>
                <a:ext cx="1080745" cy="461665"/>
              </a:xfrm>
              <a:prstGeom prst="rect">
                <a:avLst/>
              </a:prstGeom>
              <a:noFill/>
            </p:spPr>
            <p:txBody>
              <a:bodyPr wrap="none" rtlCol="0">
                <a:spAutoFit/>
              </a:bodyPr>
              <a:lstStyle/>
              <a:p>
                <a:pPr algn="ctr"/>
                <a:r>
                  <a:rPr lang="en-US" sz="1200" b="1" dirty="0"/>
                  <a:t>bionode01-06</a:t>
                </a:r>
              </a:p>
              <a:p>
                <a:pPr algn="ctr"/>
                <a:r>
                  <a:rPr lang="en-US" sz="1200" b="1" dirty="0"/>
                  <a:t>64CPU 755Gb</a:t>
                </a:r>
              </a:p>
            </p:txBody>
          </p:sp>
        </p:grpSp>
        <p:grpSp>
          <p:nvGrpSpPr>
            <p:cNvPr id="39" name="Group 38">
              <a:extLst>
                <a:ext uri="{FF2B5EF4-FFF2-40B4-BE49-F238E27FC236}">
                  <a16:creationId xmlns:a16="http://schemas.microsoft.com/office/drawing/2014/main" id="{867EB494-D56B-4957-B768-00EA590F6820}"/>
                </a:ext>
              </a:extLst>
            </p:cNvPr>
            <p:cNvGrpSpPr/>
            <p:nvPr/>
          </p:nvGrpSpPr>
          <p:grpSpPr>
            <a:xfrm>
              <a:off x="4412190" y="4348268"/>
              <a:ext cx="1077539" cy="683095"/>
              <a:chOff x="4409110" y="3345058"/>
              <a:chExt cx="1077539" cy="683095"/>
            </a:xfrm>
          </p:grpSpPr>
          <p:sp>
            <p:nvSpPr>
              <p:cNvPr id="40" name="Rectangle 39">
                <a:extLst>
                  <a:ext uri="{FF2B5EF4-FFF2-40B4-BE49-F238E27FC236}">
                    <a16:creationId xmlns:a16="http://schemas.microsoft.com/office/drawing/2014/main" id="{D7985BE3-44F2-472E-A7B2-3C4A495A3CE1}"/>
                  </a:ext>
                </a:extLst>
              </p:cNvPr>
              <p:cNvSpPr/>
              <p:nvPr/>
            </p:nvSpPr>
            <p:spPr>
              <a:xfrm>
                <a:off x="4421986"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CD88FD7-C3F1-42B4-A8A8-916E602E1D22}"/>
                  </a:ext>
                </a:extLst>
              </p:cNvPr>
              <p:cNvSpPr/>
              <p:nvPr/>
            </p:nvSpPr>
            <p:spPr>
              <a:xfrm>
                <a:off x="4647103" y="3345058"/>
                <a:ext cx="151319" cy="151319"/>
              </a:xfrm>
              <a:prstGeom prst="rect">
                <a:avLst/>
              </a:prstGeom>
              <a:solidFill>
                <a:srgbClr val="F8CBA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27CEFDB-2E4E-4ADA-9620-58103162CD86}"/>
                  </a:ext>
                </a:extLst>
              </p:cNvPr>
              <p:cNvSpPr txBox="1"/>
              <p:nvPr/>
            </p:nvSpPr>
            <p:spPr>
              <a:xfrm>
                <a:off x="4409110" y="3566488"/>
                <a:ext cx="1077539" cy="461665"/>
              </a:xfrm>
              <a:prstGeom prst="rect">
                <a:avLst/>
              </a:prstGeom>
              <a:noFill/>
            </p:spPr>
            <p:txBody>
              <a:bodyPr wrap="none" rtlCol="0">
                <a:spAutoFit/>
              </a:bodyPr>
              <a:lstStyle/>
              <a:p>
                <a:pPr algn="ctr"/>
                <a:r>
                  <a:rPr lang="en-US" sz="1200" b="1" dirty="0"/>
                  <a:t>bionode07-08</a:t>
                </a:r>
              </a:p>
              <a:p>
                <a:pPr algn="ctr"/>
                <a:r>
                  <a:rPr lang="en-US" sz="1200" b="1" dirty="0"/>
                  <a:t>112CPU 2Tb</a:t>
                </a:r>
              </a:p>
            </p:txBody>
          </p:sp>
        </p:grpSp>
      </p:grpSp>
      <p:pic>
        <p:nvPicPr>
          <p:cNvPr id="241" name="Picture 240">
            <a:extLst>
              <a:ext uri="{FF2B5EF4-FFF2-40B4-BE49-F238E27FC236}">
                <a16:creationId xmlns:a16="http://schemas.microsoft.com/office/drawing/2014/main" id="{7E63C5AE-D722-49F9-8143-A2E7EDC55A12}"/>
              </a:ext>
            </a:extLst>
          </p:cNvPr>
          <p:cNvPicPr>
            <a:picLocks noChangeAspect="1"/>
          </p:cNvPicPr>
          <p:nvPr/>
        </p:nvPicPr>
        <p:blipFill rotWithShape="1">
          <a:blip r:embed="rId2">
            <a:extLst>
              <a:ext uri="{28A0092B-C50C-407E-A947-70E740481C1C}">
                <a14:useLocalDpi xmlns:a14="http://schemas.microsoft.com/office/drawing/2010/main" val="0"/>
              </a:ext>
            </a:extLst>
          </a:blip>
          <a:srcRect l="1046" t="1997" r="1060" b="1838"/>
          <a:stretch/>
        </p:blipFill>
        <p:spPr>
          <a:xfrm>
            <a:off x="100668" y="68815"/>
            <a:ext cx="11990664" cy="3360185"/>
          </a:xfrm>
          <a:prstGeom prst="rect">
            <a:avLst/>
          </a:prstGeom>
        </p:spPr>
      </p:pic>
      <p:sp>
        <p:nvSpPr>
          <p:cNvPr id="242" name="Rectangle 1">
            <a:extLst>
              <a:ext uri="{FF2B5EF4-FFF2-40B4-BE49-F238E27FC236}">
                <a16:creationId xmlns:a16="http://schemas.microsoft.com/office/drawing/2014/main" id="{6B152584-548E-47D5-A0EA-84D07486D5AE}"/>
              </a:ext>
            </a:extLst>
          </p:cNvPr>
          <p:cNvSpPr>
            <a:spLocks noChangeArrowheads="1"/>
          </p:cNvSpPr>
          <p:nvPr/>
        </p:nvSpPr>
        <p:spPr bwMode="auto">
          <a:xfrm>
            <a:off x="385893" y="3498245"/>
            <a:ext cx="1135471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Our cluster is broken up like this, the two mounts, and the hundred or so “nodes”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Each of these nodes has different setup, some are very slow and underpowered for small processes,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Times New Roman" panose="02020603050405020304" pitchFamily="18" charset="0"/>
                <a:cs typeface="Times New Roman" panose="02020603050405020304" pitchFamily="18" charset="0"/>
              </a:rPr>
              <a:t>these also include the desktop computers. Yes, the desktop computer are part of the “cluster”, if you aren’t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a desktop PC, the system will see this and will be able to let other people run processes on it</a:t>
            </a:r>
            <a:r>
              <a:rPr lang="en-US" altLang="en-US" b="1" dirty="0">
                <a:latin typeface="Times New Roman" panose="02020603050405020304" pitchFamily="18" charset="0"/>
                <a:cs typeface="Times New Roman" panose="02020603050405020304" pitchFamily="18" charset="0"/>
              </a:rPr>
              <a:t>, very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efficient. This is s</a:t>
            </a:r>
            <a:r>
              <a:rPr lang="en-US" altLang="en-US" b="1" dirty="0">
                <a:latin typeface="Times New Roman" panose="02020603050405020304" pitchFamily="18" charset="0"/>
                <a:cs typeface="Times New Roman" panose="02020603050405020304" pitchFamily="18" charset="0"/>
              </a:rPr>
              <a:t>ometimes also called a computer farm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latin typeface="Times New Roman" panose="02020603050405020304" pitchFamily="18" charset="0"/>
                <a:cs typeface="Times New Roman" panose="02020603050405020304" pitchFamily="18" charset="0"/>
              </a:rPr>
              <a:t>When using “</a:t>
            </a:r>
            <a:r>
              <a:rPr lang="en-US" altLang="en-US" b="1" dirty="0" err="1">
                <a:latin typeface="Times New Roman" panose="02020603050405020304" pitchFamily="18" charset="0"/>
                <a:cs typeface="Times New Roman" panose="02020603050405020304" pitchFamily="18" charset="0"/>
              </a:rPr>
              <a:t>qsub</a:t>
            </a:r>
            <a:r>
              <a:rPr lang="en-US" altLang="en-US" b="1" dirty="0">
                <a:latin typeface="Times New Roman" panose="02020603050405020304" pitchFamily="18" charset="0"/>
                <a:cs typeface="Times New Roman" panose="02020603050405020304" pitchFamily="18" charset="0"/>
              </a:rPr>
              <a:t>” to request resources, you can specify what types of machines you want so that it will only run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 machines that can handle the job you want to perform.</a:t>
            </a:r>
          </a:p>
        </p:txBody>
      </p:sp>
    </p:spTree>
    <p:extLst>
      <p:ext uri="{BB962C8B-B14F-4D97-AF65-F5344CB8AC3E}">
        <p14:creationId xmlns:p14="http://schemas.microsoft.com/office/powerpoint/2010/main" val="2184297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47CECA-CAA1-4A7E-909F-2944D4DA2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059" y="643234"/>
            <a:ext cx="3355583" cy="3355583"/>
          </a:xfrm>
          <a:prstGeom prst="rect">
            <a:avLst/>
          </a:prstGeom>
        </p:spPr>
      </p:pic>
      <p:sp>
        <p:nvSpPr>
          <p:cNvPr id="5" name="Rectangle 1">
            <a:extLst>
              <a:ext uri="{FF2B5EF4-FFF2-40B4-BE49-F238E27FC236}">
                <a16:creationId xmlns:a16="http://schemas.microsoft.com/office/drawing/2014/main" id="{A7976B60-AF24-490C-9AAC-87B257A943E3}"/>
              </a:ext>
            </a:extLst>
          </p:cNvPr>
          <p:cNvSpPr>
            <a:spLocks noChangeArrowheads="1"/>
          </p:cNvSpPr>
          <p:nvPr/>
        </p:nvSpPr>
        <p:spPr bwMode="auto">
          <a:xfrm>
            <a:off x="385893" y="1261544"/>
            <a:ext cx="7622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Your one and only friend</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3"/>
              </a:rPr>
              <a:t>https://kbase.eva.mpg.de/xwiki/bin/view/Departments/Archaeogenetics/</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Also recommend </a:t>
            </a:r>
            <a:r>
              <a:rPr kumimoji="0" lang="en-US" altLang="en-US" sz="1800" b="0" i="0" u="none" strike="noStrike" cap="none" normalizeH="0" baseline="0" dirty="0" err="1">
                <a:ln>
                  <a:noFill/>
                </a:ln>
                <a:solidFill>
                  <a:schemeClr val="tx1"/>
                </a:solidFill>
                <a:effectLst/>
                <a:latin typeface="Arial" panose="020B0604020202020204" pitchFamily="34" charset="0"/>
              </a:rPr>
              <a:t>evernote</a:t>
            </a:r>
            <a:r>
              <a:rPr kumimoji="0" lang="en-US" altLang="en-US" sz="1800" b="0" i="0" u="none" strike="noStrike" cap="none" normalizeH="0" baseline="0" dirty="0">
                <a:ln>
                  <a:noFill/>
                </a:ln>
                <a:solidFill>
                  <a:schemeClr val="tx1"/>
                </a:solidFill>
                <a:effectLst/>
                <a:latin typeface="Arial" panose="020B0604020202020204" pitchFamily="34" charset="0"/>
              </a:rPr>
              <a:t> to keep a brain-farts and code snippets in the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Cloud:</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hlinkClick r:id="rId4"/>
              </a:rPr>
              <a:t>https://www.evernote.com</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panose="020B0604020202020204" pitchFamily="34" charset="0"/>
              </a:rPr>
              <a:t>Honourable</a:t>
            </a:r>
            <a:r>
              <a:rPr kumimoji="0" lang="en-US" altLang="en-US" sz="1800" b="0" i="0" u="none" strike="noStrike" cap="none" normalizeH="0" baseline="0" dirty="0">
                <a:ln>
                  <a:noFill/>
                </a:ln>
                <a:solidFill>
                  <a:schemeClr val="tx1"/>
                </a:solidFill>
                <a:effectLst/>
                <a:latin typeface="Arial" panose="020B0604020202020204" pitchFamily="34" charset="0"/>
              </a:rPr>
              <a:t> mentions: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5"/>
              </a:rPr>
              <a:t>https://www.biostars.org/</a:t>
            </a:r>
            <a:r>
              <a:rPr lang="en-US" altLang="en-US" dirty="0">
                <a:latin typeface="Arial" panose="020B0604020202020204" pitchFamily="34" charset="0"/>
              </a:rPr>
              <a:t> </a:t>
            </a:r>
            <a:br>
              <a:rPr lang="en-US" altLang="en-US" dirty="0">
                <a:latin typeface="Arial" panose="020B0604020202020204" pitchFamily="34" charset="0"/>
              </a:rPr>
            </a:br>
            <a:r>
              <a:rPr lang="en-US" altLang="en-US" dirty="0">
                <a:latin typeface="Arial" panose="020B0604020202020204" pitchFamily="34" charset="0"/>
                <a:hlinkClick r:id="rId6"/>
              </a:rPr>
              <a:t>http://seqanswers.com/</a:t>
            </a:r>
            <a:r>
              <a:rPr lang="en-US" altLang="en-US" dirty="0">
                <a:latin typeface="Arial" panose="020B0604020202020204" pitchFamily="34" charset="0"/>
              </a:rPr>
              <a:t> (old)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CEE1925-61AA-4D7C-870F-72B58CB1DCC4}"/>
              </a:ext>
            </a:extLst>
          </p:cNvPr>
          <p:cNvPicPr>
            <a:picLocks noChangeAspect="1"/>
          </p:cNvPicPr>
          <p:nvPr/>
        </p:nvPicPr>
        <p:blipFill rotWithShape="1">
          <a:blip r:embed="rId7">
            <a:extLst>
              <a:ext uri="{28A0092B-C50C-407E-A947-70E740481C1C}">
                <a14:useLocalDpi xmlns:a14="http://schemas.microsoft.com/office/drawing/2010/main" val="0"/>
              </a:ext>
            </a:extLst>
          </a:blip>
          <a:srcRect l="1046" t="1997" r="1060" b="1838"/>
          <a:stretch/>
        </p:blipFill>
        <p:spPr>
          <a:xfrm>
            <a:off x="8036653" y="472724"/>
            <a:ext cx="3660396" cy="3696604"/>
          </a:xfrm>
          <a:prstGeom prst="rect">
            <a:avLst/>
          </a:prstGeom>
        </p:spPr>
      </p:pic>
    </p:spTree>
    <p:extLst>
      <p:ext uri="{BB962C8B-B14F-4D97-AF65-F5344CB8AC3E}">
        <p14:creationId xmlns:p14="http://schemas.microsoft.com/office/powerpoint/2010/main" val="3334234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A7976B60-AF24-490C-9AAC-87B257A943E3}"/>
              </a:ext>
            </a:extLst>
          </p:cNvPr>
          <p:cNvSpPr>
            <a:spLocks noChangeArrowheads="1"/>
          </p:cNvSpPr>
          <p:nvPr/>
        </p:nvSpPr>
        <p:spPr bwMode="auto">
          <a:xfrm>
            <a:off x="448810" y="22367"/>
            <a:ext cx="1107644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chemeClr val="tx1"/>
                </a:solidFill>
                <a:effectLst/>
                <a:latin typeface="Arial" panose="020B0604020202020204" pitchFamily="34" charset="0"/>
              </a:rPr>
              <a:t>What is MALT?</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chemeClr val="tx1"/>
                </a:solidFill>
                <a:effectLst/>
                <a:latin typeface="Arial" panose="020B0604020202020204" pitchFamily="34" charset="0"/>
              </a:rPr>
              <a:t>Malt is a tool that does </a:t>
            </a:r>
            <a:r>
              <a:rPr kumimoji="0" lang="en-GB" altLang="en-US" sz="1800" b="0" i="0" u="none" strike="noStrike" cap="none" normalizeH="0" baseline="0" dirty="0" err="1">
                <a:ln>
                  <a:noFill/>
                </a:ln>
                <a:solidFill>
                  <a:schemeClr val="tx1"/>
                </a:solidFill>
                <a:effectLst/>
                <a:latin typeface="Arial" panose="020B0604020202020204" pitchFamily="34" charset="0"/>
              </a:rPr>
              <a:t>BlastN</a:t>
            </a:r>
            <a:r>
              <a:rPr kumimoji="0" lang="en-GB" altLang="en-US" sz="1800" b="0" i="0" u="none" strike="noStrike" cap="none" normalizeH="0" baseline="0" dirty="0">
                <a:ln>
                  <a:noFill/>
                </a:ln>
                <a:solidFill>
                  <a:schemeClr val="tx1"/>
                </a:solidFill>
                <a:effectLst/>
                <a:latin typeface="Arial" panose="020B0604020202020204" pitchFamily="34" charset="0"/>
              </a:rPr>
              <a:t> matching of your reads</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dirty="0">
                <a:latin typeface="Arial" panose="020B0604020202020204" pitchFamily="34" charset="0"/>
              </a:rPr>
              <a:t>To a reference database you supplied, for example a</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chemeClr val="tx1"/>
                </a:solidFill>
                <a:effectLst/>
                <a:latin typeface="Arial" panose="020B0604020202020204" pitchFamily="34" charset="0"/>
              </a:rPr>
              <a:t>Microbial </a:t>
            </a:r>
            <a:r>
              <a:rPr kumimoji="0" lang="en-GB" altLang="en-US" sz="1800" b="0" i="0" u="none" strike="noStrike" cap="none" normalizeH="0" baseline="0" dirty="0" err="1">
                <a:ln>
                  <a:noFill/>
                </a:ln>
                <a:solidFill>
                  <a:schemeClr val="tx1"/>
                </a:solidFill>
                <a:effectLst/>
                <a:latin typeface="Arial" panose="020B0604020202020204" pitchFamily="34" charset="0"/>
              </a:rPr>
              <a:t>databse</a:t>
            </a:r>
            <a:endParaRPr kumimoji="0" lang="en-GB"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chemeClr val="tx1"/>
                </a:solidFill>
                <a:effectLst/>
                <a:latin typeface="Arial" panose="020B0604020202020204" pitchFamily="34" charset="0"/>
              </a:rPr>
              <a:t>MALT store</a:t>
            </a:r>
            <a:r>
              <a:rPr lang="en-GB" altLang="en-US" dirty="0">
                <a:latin typeface="Arial" panose="020B0604020202020204" pitchFamily="34" charset="0"/>
              </a:rPr>
              <a:t>s all the </a:t>
            </a:r>
            <a:r>
              <a:rPr lang="en-GB" altLang="en-US" dirty="0" err="1">
                <a:latin typeface="Arial" panose="020B0604020202020204" pitchFamily="34" charset="0"/>
              </a:rPr>
              <a:t>BlastN</a:t>
            </a:r>
            <a:r>
              <a:rPr lang="en-GB" altLang="en-US" dirty="0">
                <a:latin typeface="Arial" panose="020B0604020202020204" pitchFamily="34" charset="0"/>
              </a:rPr>
              <a:t> alignments and can then</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chemeClr val="tx1"/>
                </a:solidFill>
                <a:effectLst/>
                <a:latin typeface="Arial" panose="020B0604020202020204" pitchFamily="34" charset="0"/>
              </a:rPr>
              <a:t>Perform something that make it </a:t>
            </a:r>
            <a:r>
              <a:rPr kumimoji="0" lang="en-GB" altLang="en-US" sz="1800" b="0" i="0" u="none" strike="noStrike" cap="none" normalizeH="0" baseline="0" dirty="0" err="1">
                <a:ln>
                  <a:noFill/>
                </a:ln>
                <a:solidFill>
                  <a:schemeClr val="tx1"/>
                </a:solidFill>
                <a:effectLst/>
                <a:latin typeface="Arial" panose="020B0604020202020204" pitchFamily="34" charset="0"/>
              </a:rPr>
              <a:t>powerfull</a:t>
            </a:r>
            <a:r>
              <a:rPr kumimoji="0" lang="en-GB" altLang="en-US" sz="1800" b="0" i="0" u="none" strike="noStrike" cap="none" normalizeH="0" baseline="0" dirty="0">
                <a:ln>
                  <a:noFill/>
                </a:ln>
                <a:solidFill>
                  <a:schemeClr val="tx1"/>
                </a:solidFill>
                <a:effectLst/>
                <a:latin typeface="Arial" panose="020B0604020202020204" pitchFamily="34" charset="0"/>
              </a:rPr>
              <a:t>, the LCA</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dirty="0">
                <a:latin typeface="Arial" panose="020B0604020202020204" pitchFamily="34" charset="0"/>
              </a:rPr>
              <a:t>Algorithm</a:t>
            </a:r>
            <a:br>
              <a:rPr lang="en-GB" altLang="en-US" dirty="0">
                <a:latin typeface="Arial" panose="020B0604020202020204" pitchFamily="34" charset="0"/>
              </a:rPr>
            </a:br>
            <a:br>
              <a:rPr lang="en-GB" altLang="en-US" dirty="0">
                <a:latin typeface="Arial" panose="020B0604020202020204" pitchFamily="34" charset="0"/>
              </a:rPr>
            </a:br>
            <a:r>
              <a:rPr lang="en-GB" altLang="en-US" dirty="0">
                <a:latin typeface="Arial" panose="020B0604020202020204" pitchFamily="34" charset="0"/>
              </a:rPr>
              <a:t>L - Lowest</a:t>
            </a:r>
            <a:br>
              <a:rPr lang="en-GB" altLang="en-US" dirty="0">
                <a:latin typeface="Arial" panose="020B0604020202020204" pitchFamily="34" charset="0"/>
              </a:rPr>
            </a:br>
            <a:r>
              <a:rPr lang="en-GB" altLang="en-US" dirty="0">
                <a:latin typeface="Arial" panose="020B0604020202020204" pitchFamily="34" charset="0"/>
              </a:rPr>
              <a:t>C - Common</a:t>
            </a:r>
            <a:br>
              <a:rPr lang="en-GB" altLang="en-US" dirty="0">
                <a:latin typeface="Arial" panose="020B0604020202020204" pitchFamily="34" charset="0"/>
              </a:rPr>
            </a:br>
            <a:r>
              <a:rPr lang="en-GB" altLang="en-US" dirty="0">
                <a:latin typeface="Arial" panose="020B0604020202020204" pitchFamily="34" charset="0"/>
              </a:rPr>
              <a:t>A – Ancestor</a:t>
            </a:r>
            <a:br>
              <a:rPr lang="en-GB" altLang="en-US" dirty="0">
                <a:latin typeface="Arial" panose="020B0604020202020204" pitchFamily="34" charset="0"/>
              </a:rPr>
            </a:br>
            <a:br>
              <a:rPr lang="en-GB" altLang="en-US" dirty="0">
                <a:latin typeface="Arial" panose="020B0604020202020204" pitchFamily="34" charset="0"/>
              </a:rPr>
            </a:br>
            <a:r>
              <a:rPr lang="en-GB" altLang="en-US" dirty="0">
                <a:latin typeface="Arial" panose="020B0604020202020204" pitchFamily="34" charset="0"/>
              </a:rPr>
              <a:t>This algorithm makes it so that MALT can look at this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chemeClr val="tx1"/>
                </a:solidFill>
                <a:effectLst/>
                <a:latin typeface="Arial" panose="020B0604020202020204" pitchFamily="34" charset="0"/>
              </a:rPr>
              <a:t>list of </a:t>
            </a:r>
            <a:r>
              <a:rPr kumimoji="0" lang="en-GB" altLang="en-US" sz="1800" b="0" i="0" u="none" strike="noStrike" cap="none" normalizeH="0" baseline="0" dirty="0" err="1">
                <a:ln>
                  <a:noFill/>
                </a:ln>
                <a:solidFill>
                  <a:schemeClr val="tx1"/>
                </a:solidFill>
                <a:effectLst/>
                <a:latin typeface="Arial" panose="020B0604020202020204" pitchFamily="34" charset="0"/>
              </a:rPr>
              <a:t>BlastN</a:t>
            </a:r>
            <a:r>
              <a:rPr kumimoji="0" lang="en-GB" altLang="en-US" sz="1800" b="0" i="0" u="none" strike="noStrike" cap="none" normalizeH="0" baseline="0" dirty="0">
                <a:ln>
                  <a:noFill/>
                </a:ln>
                <a:solidFill>
                  <a:schemeClr val="tx1"/>
                </a:solidFill>
                <a:effectLst/>
                <a:latin typeface="Arial" panose="020B0604020202020204" pitchFamily="34" charset="0"/>
              </a:rPr>
              <a:t> output, and if there are </a:t>
            </a:r>
            <a:r>
              <a:rPr lang="en-GB" altLang="en-US" dirty="0">
                <a:latin typeface="Arial" panose="020B0604020202020204" pitchFamily="34" charset="0"/>
              </a:rPr>
              <a:t>hits of equal quality</a:t>
            </a:r>
            <a:br>
              <a:rPr lang="en-GB" altLang="en-US" dirty="0">
                <a:latin typeface="Arial" panose="020B0604020202020204" pitchFamily="34" charset="0"/>
              </a:rPr>
            </a:br>
            <a:r>
              <a:rPr lang="en-GB" altLang="en-US" dirty="0">
                <a:latin typeface="Arial" panose="020B0604020202020204" pitchFamily="34" charset="0"/>
              </a:rPr>
              <a:t>to multiple species, it will say that it cannot pick a species</a:t>
            </a:r>
            <a:br>
              <a:rPr lang="en-GB" altLang="en-US" dirty="0">
                <a:latin typeface="Arial" panose="020B0604020202020204" pitchFamily="34" charset="0"/>
              </a:rPr>
            </a:br>
            <a:r>
              <a:rPr lang="en-GB" altLang="en-US" dirty="0">
                <a:latin typeface="Arial" panose="020B0604020202020204" pitchFamily="34" charset="0"/>
              </a:rPr>
              <a:t>and instead will put the read in the genus list. If multiple</a:t>
            </a:r>
          </a:p>
          <a:p>
            <a:pPr marL="0" marR="0" lvl="0" indent="0" algn="l" defTabSz="914400" rtl="0" eaLnBrk="0" fontAlgn="base" latinLnBrk="0" hangingPunct="0">
              <a:lnSpc>
                <a:spcPct val="100000"/>
              </a:lnSpc>
              <a:spcBef>
                <a:spcPct val="0"/>
              </a:spcBef>
              <a:spcAft>
                <a:spcPct val="0"/>
              </a:spcAft>
              <a:buClrTx/>
              <a:buSzTx/>
              <a:buFontTx/>
              <a:buNone/>
              <a:tabLst/>
            </a:pPr>
            <a:r>
              <a:rPr lang="en-GB" altLang="en-US" dirty="0">
                <a:latin typeface="Arial" panose="020B0604020202020204" pitchFamily="34" charset="0"/>
              </a:rPr>
              <a:t>g</a:t>
            </a:r>
            <a:r>
              <a:rPr kumimoji="0" lang="en-GB" altLang="en-US" sz="1800" b="0" i="0" u="none" strike="noStrike" cap="none" normalizeH="0" baseline="0" dirty="0">
                <a:ln>
                  <a:noFill/>
                </a:ln>
                <a:solidFill>
                  <a:schemeClr val="tx1"/>
                </a:solidFill>
                <a:effectLst/>
                <a:latin typeface="Arial" panose="020B0604020202020204" pitchFamily="34" charset="0"/>
              </a:rPr>
              <a:t>enera have hits of equal score, it will put it on family, etc.</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723EE99-3DE5-4AF8-559B-E5D6222A58CB}"/>
              </a:ext>
            </a:extLst>
          </p:cNvPr>
          <p:cNvPicPr>
            <a:picLocks noChangeAspect="1"/>
          </p:cNvPicPr>
          <p:nvPr/>
        </p:nvPicPr>
        <p:blipFill rotWithShape="1">
          <a:blip r:embed="rId2"/>
          <a:srcRect b="16173"/>
          <a:stretch/>
        </p:blipFill>
        <p:spPr>
          <a:xfrm>
            <a:off x="6329552" y="160866"/>
            <a:ext cx="5195698" cy="5748867"/>
          </a:xfrm>
          <a:prstGeom prst="rect">
            <a:avLst/>
          </a:prstGeom>
        </p:spPr>
      </p:pic>
    </p:spTree>
    <p:extLst>
      <p:ext uri="{BB962C8B-B14F-4D97-AF65-F5344CB8AC3E}">
        <p14:creationId xmlns:p14="http://schemas.microsoft.com/office/powerpoint/2010/main" val="55226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B39C9-49F1-B8F2-6E3B-8A8AB066E3BA}"/>
              </a:ext>
            </a:extLst>
          </p:cNvPr>
          <p:cNvPicPr>
            <a:picLocks noChangeAspect="1"/>
          </p:cNvPicPr>
          <p:nvPr/>
        </p:nvPicPr>
        <p:blipFill rotWithShape="1">
          <a:blip r:embed="rId2"/>
          <a:srcRect b="4510"/>
          <a:stretch/>
        </p:blipFill>
        <p:spPr>
          <a:xfrm>
            <a:off x="1032933" y="225424"/>
            <a:ext cx="10346267" cy="5557309"/>
          </a:xfrm>
          <a:prstGeom prst="rect">
            <a:avLst/>
          </a:prstGeom>
        </p:spPr>
      </p:pic>
      <p:cxnSp>
        <p:nvCxnSpPr>
          <p:cNvPr id="7" name="Straight Arrow Connector 6">
            <a:extLst>
              <a:ext uri="{FF2B5EF4-FFF2-40B4-BE49-F238E27FC236}">
                <a16:creationId xmlns:a16="http://schemas.microsoft.com/office/drawing/2014/main" id="{B0B866A3-B85B-D2B1-13E9-30159C4F38AC}"/>
              </a:ext>
            </a:extLst>
          </p:cNvPr>
          <p:cNvCxnSpPr>
            <a:cxnSpLocks/>
          </p:cNvCxnSpPr>
          <p:nvPr/>
        </p:nvCxnSpPr>
        <p:spPr>
          <a:xfrm>
            <a:off x="1794933" y="1651000"/>
            <a:ext cx="1227667" cy="1100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D095078-700C-54BE-1F6F-3841AC7003C2}"/>
              </a:ext>
            </a:extLst>
          </p:cNvPr>
          <p:cNvCxnSpPr>
            <a:cxnSpLocks/>
          </p:cNvCxnSpPr>
          <p:nvPr/>
        </p:nvCxnSpPr>
        <p:spPr>
          <a:xfrm flipV="1">
            <a:off x="1862667" y="1532467"/>
            <a:ext cx="2184400" cy="11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81625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3343</TotalTime>
  <Words>1046</Words>
  <Application>Microsoft Office PowerPoint</Application>
  <PresentationFormat>Widescreen</PresentationFormat>
  <Paragraphs>123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Gill Sans MT</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Lesley Sitter</dc:creator>
  <cp:lastModifiedBy>Lesley Sitter</cp:lastModifiedBy>
  <cp:revision>23</cp:revision>
  <dcterms:created xsi:type="dcterms:W3CDTF">2021-11-15T12:30:15Z</dcterms:created>
  <dcterms:modified xsi:type="dcterms:W3CDTF">2022-05-15T08:36:21Z</dcterms:modified>
</cp:coreProperties>
</file>